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  <p:sldMasterId id="214748375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1137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6349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7656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6225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82971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6729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83323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55709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39487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66969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4035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3458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78640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48751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5527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1325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7335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76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678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5171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4085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2269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3040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1C2F379-D537-4FC2-AAFD-D2B6B14FD0C2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FF39695-7319-4F3C-9F45-015BFE7BD10F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52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hqiu@psu.edu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en.wikipedia.org/wiki/Euclid" TargetMode="Externa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D93EE7-4704-4037-CC49-269DF7B14B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4800" dirty="0"/>
              <a:t>Math 035 General View of Mathematics</a:t>
            </a:r>
            <a:endParaRPr lang="zh-CN" altLang="en-US" sz="4800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649B9D9-9070-26E3-DF05-7BE88B13F587}"/>
              </a:ext>
            </a:extLst>
          </p:cNvPr>
          <p:cNvSpPr txBox="1"/>
          <p:nvPr/>
        </p:nvSpPr>
        <p:spPr>
          <a:xfrm>
            <a:off x="1247775" y="4438650"/>
            <a:ext cx="982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Hongda Qiu</a:t>
            </a:r>
          </a:p>
          <a:p>
            <a:r>
              <a:rPr lang="en-US" dirty="0"/>
              <a:t>Department of Mathematics</a:t>
            </a:r>
          </a:p>
          <a:p>
            <a:r>
              <a:rPr lang="en-US" dirty="0">
                <a:hlinkClick r:id="rId2"/>
              </a:rPr>
              <a:t>hqiu@psu.edu</a:t>
            </a:r>
            <a:endParaRPr lang="en-US" dirty="0"/>
          </a:p>
          <a:p>
            <a:r>
              <a:rPr lang="en-US" dirty="0"/>
              <a:t>402 McAllister</a:t>
            </a:r>
          </a:p>
        </p:txBody>
      </p:sp>
      <p:pic>
        <p:nvPicPr>
          <p:cNvPr id="2050" name="Picture 2" descr="3d shapes">
            <a:extLst>
              <a:ext uri="{FF2B5EF4-FFF2-40B4-BE49-F238E27FC236}">
                <a16:creationId xmlns:a16="http://schemas.microsoft.com/office/drawing/2014/main" id="{41EC38A7-96B3-CF7B-9B16-CED737BCFA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0" y="5038814"/>
            <a:ext cx="285750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32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BC419B-2757-E217-D742-4ECEBAFFD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ancient mathematics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754341C-6C70-1812-BA01-65CE55013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The academic community of Greek</a:t>
            </a:r>
            <a:r>
              <a:rPr lang="zh-CN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​</a:t>
            </a:r>
            <a:endParaRPr lang="zh-CN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en-US" sz="1600" b="0" i="0" u="none" strike="noStrike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Philosophy</a:t>
            </a:r>
            <a:r>
              <a:rPr lang="en-US" sz="1600" b="0" i="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en-US" sz="1600" b="0" i="0" u="none" strike="noStrike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Physics</a:t>
            </a:r>
            <a:r>
              <a:rPr lang="en-US" sz="1600" b="0" i="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en-US" sz="1600" b="0" i="0" u="none" strike="noStrike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Mysticism</a:t>
            </a:r>
            <a:r>
              <a:rPr lang="en-US" sz="1600" b="0" i="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The position of mathematics in Greek academics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356207CD-F505-B802-34AC-5DB40188A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8051" y="1845734"/>
            <a:ext cx="3897630" cy="4216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839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BC419B-2757-E217-D742-4ECEBAFFD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ancient mathematics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754341C-6C70-1812-BA01-65CE55013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branches of ancient mathematics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Number Theory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Geometry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Algebra</a:t>
            </a:r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356207CD-F505-B802-34AC-5DB40188A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8051" y="1845734"/>
            <a:ext cx="3897630" cy="4216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3997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117DBF-E9F4-93FD-0349-BA146CAE8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Euler and elementary geometry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003B1EF-6DF2-83C4-B7D4-456B8580D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“Elements”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BEE5FAF-CA9B-9CA6-093E-1243EF5577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300" y="2009774"/>
            <a:ext cx="3040380" cy="4118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2723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117DBF-E9F4-93FD-0349-BA146CAE8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Euler and elementary geometry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003B1EF-6DF2-83C4-B7D4-456B8580D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Euler’s definitions on geometry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Points, lines, areas…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Squares, circles, triangles…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BEE5FAF-CA9B-9CA6-093E-1243EF5577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300" y="2009774"/>
            <a:ext cx="3040380" cy="4118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0187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117DBF-E9F4-93FD-0349-BA146CAE8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Euler and elementary geometry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003B1EF-6DF2-83C4-B7D4-456B8580D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Euler’s postulates of geometry (Axioms of plane geometry)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To draw a straight line from any point to any point</a:t>
            </a:r>
            <a:endParaRPr lang="en-US" sz="1800" baseline="30000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To produce a finite straight line continuously in a straight line</a:t>
            </a:r>
            <a:endParaRPr lang="en-US" sz="1800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To describe a circle with any </a:t>
            </a:r>
            <a:r>
              <a:rPr lang="en-US" sz="1800" b="0" i="0" u="none" strike="noStrike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centre</a:t>
            </a: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and distance</a:t>
            </a:r>
            <a:endParaRPr lang="en-US" sz="1800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That all right angles are equal to one another</a:t>
            </a:r>
            <a:endParaRPr lang="en-US" sz="1800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That, if a straight line falling on two straight lines make the</a:t>
            </a:r>
            <a:b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interior angles on the same side less than two right angles,</a:t>
            </a:r>
            <a:b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 two straight lines, if produced indefinitely, meet on that side</a:t>
            </a:r>
            <a:b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on which are the angles less than the two right angles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6037CDBD-E3ED-E724-4B9E-E1D7AF1C85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300" y="2009774"/>
            <a:ext cx="3040380" cy="4118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7163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117DBF-E9F4-93FD-0349-BA146CAE8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Euler and elementary geometry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003B1EF-6DF2-83C4-B7D4-456B8580D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Euler’s postulates of geometry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</a:t>
            </a:r>
            <a:r>
              <a:rPr lang="en-US" sz="1800" b="0" i="0" u="none" strike="noStrike" kern="12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</a:t>
            </a: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To draw a straight line from any point to any point</a:t>
            </a:r>
            <a:r>
              <a:rPr lang="en-US" sz="1800" b="0" i="0" u="none" strike="noStrike" kern="1200" baseline="30000" dirty="0">
                <a:solidFill>
                  <a:srgbClr val="3366CC"/>
                </a:solidFill>
                <a:effectLst/>
                <a:latin typeface="Calibri" panose="020F0502020204030204" pitchFamily="34" charset="0"/>
                <a:hlinkClick r:id="rId2"/>
              </a:rPr>
              <a:t>[l]</a:t>
            </a:r>
            <a:endParaRPr lang="en-US" sz="1800" baseline="30000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</a:t>
            </a:r>
            <a:r>
              <a:rPr lang="en-US" sz="1800" b="0" i="0" u="none" strike="noStrike" kern="12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nd</a:t>
            </a: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To produce a finite straight line continuously in a straight line</a:t>
            </a:r>
            <a:endParaRPr lang="en-US" sz="1800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</a:t>
            </a:r>
            <a:r>
              <a:rPr lang="en-US" sz="1800" b="0" i="0" u="none" strike="noStrike" kern="12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rd</a:t>
            </a: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To describe a circle with any </a:t>
            </a:r>
            <a:r>
              <a:rPr lang="en-US" sz="1800" b="0" i="0" u="none" strike="noStrike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centre</a:t>
            </a: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and distance</a:t>
            </a:r>
            <a:endParaRPr lang="en-US" sz="1800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</a:t>
            </a:r>
            <a:r>
              <a:rPr lang="en-US" sz="1800" b="0" i="0" u="none" strike="noStrike" kern="12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</a:t>
            </a: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That all right angles are equal to one another</a:t>
            </a:r>
            <a:endParaRPr lang="en-US" sz="1800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</a:t>
            </a:r>
            <a:r>
              <a:rPr lang="en-US" sz="1800" b="0" i="0" u="none" strike="noStrike" kern="12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</a:t>
            </a: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That, if a straight line falling on two straight lines make the</a:t>
            </a:r>
            <a:b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interior angles on the same side less than two right angles,</a:t>
            </a:r>
            <a:b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 two straight lines, if produced indefinitely, meet on that side</a:t>
            </a:r>
            <a:b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on which are the angles less than the two right angles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Ps: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</a:rPr>
              <a:t>anle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 1=angle 5 = angle 3= angle 5= angle 7</a:t>
            </a:r>
            <a:endParaRPr lang="en-US" sz="1600" b="0" i="0" u="none" strike="noStrike" dirty="0">
              <a:effectLst/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123" name="Picture 3" descr="三角形- 维基教科书，自由的教学读本">
            <a:extLst>
              <a:ext uri="{FF2B5EF4-FFF2-40B4-BE49-F238E27FC236}">
                <a16:creationId xmlns:a16="http://schemas.microsoft.com/office/drawing/2014/main" id="{29A6314A-B04F-C0D0-87C4-8E032658A2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985963"/>
            <a:ext cx="3314700" cy="3132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900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4F1F01-B0C5-F610-54DC-8B53B2B89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Euler and elementary geometry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92F040-8A71-7C57-C1CF-6DA298FC0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Assumption: Euler’s Fifth Postulate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Statement: The sum of internal angles of a triangle is 180.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Proof:…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Hint: “get” a pair of parallel lines in the picture first.</a:t>
            </a:r>
          </a:p>
        </p:txBody>
      </p:sp>
      <p:pic>
        <p:nvPicPr>
          <p:cNvPr id="6146" name="Picture 2" descr="Triangles in Geometry - Definition, Shape, Types, Properties">
            <a:extLst>
              <a:ext uri="{FF2B5EF4-FFF2-40B4-BE49-F238E27FC236}">
                <a16:creationId xmlns:a16="http://schemas.microsoft.com/office/drawing/2014/main" id="{121CE917-DE52-FFC5-5061-D11791BD59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3759742"/>
            <a:ext cx="6076950" cy="1840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22189E5A-B197-FAD5-CC56-BD11821FDC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300" y="2009774"/>
            <a:ext cx="3040380" cy="4118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6640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71C6DC3-DA13-C5E9-2AA2-0F72F295E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Euler and elementary geometry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351D0E7-C5DC-5EC9-4D51-6994504BA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Side notes: Axiom vs Assumptions in Theorem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Connection to </a:t>
            </a:r>
            <a:r>
              <a:rPr lang="en-US" dirty="0" err="1"/>
              <a:t>syllergism</a:t>
            </a:r>
            <a:r>
              <a:rPr lang="en-US" dirty="0"/>
              <a:t> in philosophy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Axiom--general assumption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Theorem--</a:t>
            </a:r>
            <a:r>
              <a:rPr lang="en-US" dirty="0" err="1"/>
              <a:t>specifc</a:t>
            </a:r>
            <a:r>
              <a:rPr lang="en-US" dirty="0"/>
              <a:t> </a:t>
            </a:r>
            <a:r>
              <a:rPr lang="en-US" dirty="0" err="1"/>
              <a:t>assumption+statement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Proof--derivation, plays a key role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5048720-D1E9-C24B-3D14-F7258D084B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305050"/>
            <a:ext cx="4297680" cy="3816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554364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回顾">
  <a:themeElements>
    <a:clrScheme name="回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TM02900720[[fn=积分]]</Template>
  <TotalTime>117</TotalTime>
  <Words>391</Words>
  <Application>Microsoft Office PowerPoint</Application>
  <PresentationFormat>宽屏</PresentationFormat>
  <Paragraphs>50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Wingdings 2</vt:lpstr>
      <vt:lpstr>HDOfficeLightV0</vt:lpstr>
      <vt:lpstr>回顾</vt:lpstr>
      <vt:lpstr>Math 035 General View of Mathematics</vt:lpstr>
      <vt:lpstr>Introduction to ancient mathematics</vt:lpstr>
      <vt:lpstr>Introduction to ancient mathematics</vt:lpstr>
      <vt:lpstr>Euler and elementary geometry</vt:lpstr>
      <vt:lpstr>Euler and elementary geometry</vt:lpstr>
      <vt:lpstr>Euler and elementary geometry</vt:lpstr>
      <vt:lpstr>Euler and elementary geometry</vt:lpstr>
      <vt:lpstr>Euler and elementary geometry</vt:lpstr>
      <vt:lpstr>Euler and elementary geometry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Qiu Hongda</dc:creator>
  <cp:lastModifiedBy>Qiu Hongda</cp:lastModifiedBy>
  <cp:revision>22</cp:revision>
  <dcterms:created xsi:type="dcterms:W3CDTF">2023-08-11T11:00:58Z</dcterms:created>
  <dcterms:modified xsi:type="dcterms:W3CDTF">2023-08-19T13:39:20Z</dcterms:modified>
</cp:coreProperties>
</file>