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5" r:id="rId3"/>
    <p:sldId id="260" r:id="rId4"/>
    <p:sldId id="270" r:id="rId5"/>
    <p:sldId id="261" r:id="rId6"/>
    <p:sldId id="268" r:id="rId7"/>
    <p:sldId id="267" r:id="rId8"/>
    <p:sldId id="269" r:id="rId9"/>
    <p:sldId id="259" r:id="rId10"/>
    <p:sldId id="258" r:id="rId11"/>
    <p:sldId id="271" r:id="rId12"/>
    <p:sldId id="262" r:id="rId13"/>
    <p:sldId id="263" r:id="rId14"/>
    <p:sldId id="272" r:id="rId15"/>
    <p:sldId id="264"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A428886-7EFE-49F1-95B7-F7D2DC78FFCB}"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17498-330B-4418-8425-3DA9DE8173D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864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A428886-7EFE-49F1-95B7-F7D2DC78FFCB}"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17498-330B-4418-8425-3DA9DE8173DA}" type="slidenum">
              <a:rPr lang="en-US" smtClean="0"/>
              <a:t>‹#›</a:t>
            </a:fld>
            <a:endParaRPr lang="en-US"/>
          </a:p>
        </p:txBody>
      </p:sp>
    </p:spTree>
    <p:extLst>
      <p:ext uri="{BB962C8B-B14F-4D97-AF65-F5344CB8AC3E}">
        <p14:creationId xmlns:p14="http://schemas.microsoft.com/office/powerpoint/2010/main" val="3391994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A428886-7EFE-49F1-95B7-F7D2DC78FFCB}"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17498-330B-4418-8425-3DA9DE8173DA}" type="slidenum">
              <a:rPr lang="en-US" smtClean="0"/>
              <a:t>‹#›</a:t>
            </a:fld>
            <a:endParaRPr lang="en-US"/>
          </a:p>
        </p:txBody>
      </p:sp>
    </p:spTree>
    <p:extLst>
      <p:ext uri="{BB962C8B-B14F-4D97-AF65-F5344CB8AC3E}">
        <p14:creationId xmlns:p14="http://schemas.microsoft.com/office/powerpoint/2010/main" val="32025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A428886-7EFE-49F1-95B7-F7D2DC78FFCB}"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17498-330B-4418-8425-3DA9DE8173DA}" type="slidenum">
              <a:rPr lang="en-US" smtClean="0"/>
              <a:t>‹#›</a:t>
            </a:fld>
            <a:endParaRPr lang="en-US"/>
          </a:p>
        </p:txBody>
      </p:sp>
    </p:spTree>
    <p:extLst>
      <p:ext uri="{BB962C8B-B14F-4D97-AF65-F5344CB8AC3E}">
        <p14:creationId xmlns:p14="http://schemas.microsoft.com/office/powerpoint/2010/main" val="93902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A428886-7EFE-49F1-95B7-F7D2DC78FFCB}" type="datetimeFigureOut">
              <a:rPr lang="en-US" smtClean="0"/>
              <a:t>8/26/2023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317498-330B-4418-8425-3DA9DE8173D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4252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3A428886-7EFE-49F1-95B7-F7D2DC78FFCB}"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17498-330B-4418-8425-3DA9DE8173DA}" type="slidenum">
              <a:rPr lang="en-US" smtClean="0"/>
              <a:t>‹#›</a:t>
            </a:fld>
            <a:endParaRPr lang="en-US"/>
          </a:p>
        </p:txBody>
      </p:sp>
    </p:spTree>
    <p:extLst>
      <p:ext uri="{BB962C8B-B14F-4D97-AF65-F5344CB8AC3E}">
        <p14:creationId xmlns:p14="http://schemas.microsoft.com/office/powerpoint/2010/main" val="849183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97280" y="2582334"/>
            <a:ext cx="4937760" cy="3378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217920" y="2582334"/>
            <a:ext cx="4937760" cy="33782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3A428886-7EFE-49F1-95B7-F7D2DC78FFCB}" type="datetimeFigureOut">
              <a:rPr lang="en-US" smtClean="0"/>
              <a:t>8/26/2023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317498-330B-4418-8425-3DA9DE8173DA}" type="slidenum">
              <a:rPr lang="en-US" smtClean="0"/>
              <a:t>‹#›</a:t>
            </a:fld>
            <a:endParaRPr lang="en-US"/>
          </a:p>
        </p:txBody>
      </p:sp>
    </p:spTree>
    <p:extLst>
      <p:ext uri="{BB962C8B-B14F-4D97-AF65-F5344CB8AC3E}">
        <p14:creationId xmlns:p14="http://schemas.microsoft.com/office/powerpoint/2010/main" val="75746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A428886-7EFE-49F1-95B7-F7D2DC78FFCB}" type="datetimeFigureOut">
              <a:rPr lang="en-US" smtClean="0"/>
              <a:t>8/26/2023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317498-330B-4418-8425-3DA9DE8173DA}" type="slidenum">
              <a:rPr lang="en-US" smtClean="0"/>
              <a:t>‹#›</a:t>
            </a:fld>
            <a:endParaRPr lang="en-US"/>
          </a:p>
        </p:txBody>
      </p:sp>
    </p:spTree>
    <p:extLst>
      <p:ext uri="{BB962C8B-B14F-4D97-AF65-F5344CB8AC3E}">
        <p14:creationId xmlns:p14="http://schemas.microsoft.com/office/powerpoint/2010/main" val="282098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A428886-7EFE-49F1-95B7-F7D2DC78FFCB}" type="datetimeFigureOut">
              <a:rPr lang="en-US" smtClean="0"/>
              <a:t>8/26/2023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D317498-330B-4418-8425-3DA9DE8173DA}" type="slidenum">
              <a:rPr lang="en-US" smtClean="0"/>
              <a:t>‹#›</a:t>
            </a:fld>
            <a:endParaRPr lang="en-US"/>
          </a:p>
        </p:txBody>
      </p:sp>
    </p:spTree>
    <p:extLst>
      <p:ext uri="{BB962C8B-B14F-4D97-AF65-F5344CB8AC3E}">
        <p14:creationId xmlns:p14="http://schemas.microsoft.com/office/powerpoint/2010/main" val="214391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A428886-7EFE-49F1-95B7-F7D2DC78FFCB}" type="datetimeFigureOut">
              <a:rPr lang="en-US" smtClean="0"/>
              <a:t>8/26/2023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D317498-330B-4418-8425-3DA9DE8173DA}" type="slidenum">
              <a:rPr lang="en-US" smtClean="0"/>
              <a:t>‹#›</a:t>
            </a:fld>
            <a:endParaRPr lang="en-US"/>
          </a:p>
        </p:txBody>
      </p:sp>
    </p:spTree>
    <p:extLst>
      <p:ext uri="{BB962C8B-B14F-4D97-AF65-F5344CB8AC3E}">
        <p14:creationId xmlns:p14="http://schemas.microsoft.com/office/powerpoint/2010/main" val="4274070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A428886-7EFE-49F1-95B7-F7D2DC78FFCB}" type="datetimeFigureOut">
              <a:rPr lang="en-US" smtClean="0"/>
              <a:t>8/26/2023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317498-330B-4418-8425-3DA9DE8173DA}" type="slidenum">
              <a:rPr lang="en-US" smtClean="0"/>
              <a:t>‹#›</a:t>
            </a:fld>
            <a:endParaRPr lang="en-US"/>
          </a:p>
        </p:txBody>
      </p:sp>
    </p:spTree>
    <p:extLst>
      <p:ext uri="{BB962C8B-B14F-4D97-AF65-F5344CB8AC3E}">
        <p14:creationId xmlns:p14="http://schemas.microsoft.com/office/powerpoint/2010/main" val="769449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A428886-7EFE-49F1-95B7-F7D2DC78FFCB}" type="datetimeFigureOut">
              <a:rPr lang="en-US" smtClean="0"/>
              <a:t>8/26/2023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D317498-330B-4418-8425-3DA9DE8173D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289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hqiu@ps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D93EE7-4704-4037-CC49-269DF7B14B34}"/>
              </a:ext>
            </a:extLst>
          </p:cNvPr>
          <p:cNvSpPr>
            <a:spLocks noGrp="1"/>
          </p:cNvSpPr>
          <p:nvPr>
            <p:ph type="ctrTitle"/>
          </p:nvPr>
        </p:nvSpPr>
        <p:spPr/>
        <p:txBody>
          <a:bodyPr>
            <a:normAutofit/>
          </a:bodyPr>
          <a:lstStyle/>
          <a:p>
            <a:r>
              <a:rPr lang="en-US" altLang="zh-CN" sz="4800" dirty="0"/>
              <a:t>Math 035 General View of Mathematics</a:t>
            </a:r>
            <a:endParaRPr lang="zh-CN" altLang="en-US" sz="4800" dirty="0"/>
          </a:p>
        </p:txBody>
      </p:sp>
      <p:sp>
        <p:nvSpPr>
          <p:cNvPr id="6" name="文本框 5">
            <a:extLst>
              <a:ext uri="{FF2B5EF4-FFF2-40B4-BE49-F238E27FC236}">
                <a16:creationId xmlns:a16="http://schemas.microsoft.com/office/drawing/2014/main" id="{F649B9D9-9070-26E3-DF05-7BE88B13F587}"/>
              </a:ext>
            </a:extLst>
          </p:cNvPr>
          <p:cNvSpPr txBox="1"/>
          <p:nvPr/>
        </p:nvSpPr>
        <p:spPr>
          <a:xfrm>
            <a:off x="1247775" y="4438650"/>
            <a:ext cx="9829800" cy="1200329"/>
          </a:xfrm>
          <a:prstGeom prst="rect">
            <a:avLst/>
          </a:prstGeom>
          <a:noFill/>
        </p:spPr>
        <p:txBody>
          <a:bodyPr wrap="square" rtlCol="0">
            <a:spAutoFit/>
          </a:bodyPr>
          <a:lstStyle/>
          <a:p>
            <a:r>
              <a:rPr lang="en-US" dirty="0"/>
              <a:t>Hongda Qiu</a:t>
            </a:r>
          </a:p>
          <a:p>
            <a:r>
              <a:rPr lang="en-US" dirty="0"/>
              <a:t>Department of Mathematics</a:t>
            </a:r>
          </a:p>
          <a:p>
            <a:r>
              <a:rPr lang="en-US" dirty="0">
                <a:hlinkClick r:id="rId2"/>
              </a:rPr>
              <a:t>hqiu@psu.edu</a:t>
            </a:r>
            <a:endParaRPr lang="en-US" dirty="0"/>
          </a:p>
          <a:p>
            <a:r>
              <a:rPr lang="en-US" dirty="0"/>
              <a:t>402 McAllister</a:t>
            </a:r>
          </a:p>
        </p:txBody>
      </p:sp>
      <p:pic>
        <p:nvPicPr>
          <p:cNvPr id="2050" name="Picture 2" descr="3d shapes">
            <a:extLst>
              <a:ext uri="{FF2B5EF4-FFF2-40B4-BE49-F238E27FC236}">
                <a16:creationId xmlns:a16="http://schemas.microsoft.com/office/drawing/2014/main" id="{41EC38A7-96B3-CF7B-9B16-CED737BCF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0" y="5038814"/>
            <a:ext cx="2857500"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32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5B4DC7-2E6D-446A-1C86-D46359474898}"/>
              </a:ext>
            </a:extLst>
          </p:cNvPr>
          <p:cNvSpPr>
            <a:spLocks noGrp="1"/>
          </p:cNvSpPr>
          <p:nvPr>
            <p:ph type="title"/>
          </p:nvPr>
        </p:nvSpPr>
        <p:spPr/>
        <p:txBody>
          <a:bodyPr/>
          <a:lstStyle/>
          <a:p>
            <a:r>
              <a:rPr lang="en-US" dirty="0"/>
              <a:t>Proofs of Pythagorean Theorem</a:t>
            </a:r>
          </a:p>
        </p:txBody>
      </p:sp>
      <p:pic>
        <p:nvPicPr>
          <p:cNvPr id="1026" name="Picture 2" descr="undefined">
            <a:extLst>
              <a:ext uri="{FF2B5EF4-FFF2-40B4-BE49-F238E27FC236}">
                <a16:creationId xmlns:a16="http://schemas.microsoft.com/office/drawing/2014/main" id="{1235A830-3D44-ECEE-392E-9413EA3999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3924" y="1825751"/>
            <a:ext cx="3764152" cy="444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480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5B4DC7-2E6D-446A-1C86-D46359474898}"/>
              </a:ext>
            </a:extLst>
          </p:cNvPr>
          <p:cNvSpPr>
            <a:spLocks noGrp="1"/>
          </p:cNvSpPr>
          <p:nvPr>
            <p:ph type="title"/>
          </p:nvPr>
        </p:nvSpPr>
        <p:spPr/>
        <p:txBody>
          <a:bodyPr/>
          <a:lstStyle/>
          <a:p>
            <a:r>
              <a:rPr lang="en-US" dirty="0"/>
              <a:t>Proofs of Pythagorean Theorem</a:t>
            </a:r>
          </a:p>
        </p:txBody>
      </p:sp>
      <p:pic>
        <p:nvPicPr>
          <p:cNvPr id="13314" name="Picture 2">
            <a:extLst>
              <a:ext uri="{FF2B5EF4-FFF2-40B4-BE49-F238E27FC236}">
                <a16:creationId xmlns:a16="http://schemas.microsoft.com/office/drawing/2014/main" id="{2E61ED06-BD85-0C97-7918-2369DDD5B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5262" y="2003206"/>
            <a:ext cx="4181475"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338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515067-5BAB-8000-A94B-B3CC50C1A8C0}"/>
              </a:ext>
            </a:extLst>
          </p:cNvPr>
          <p:cNvSpPr>
            <a:spLocks noGrp="1"/>
          </p:cNvSpPr>
          <p:nvPr>
            <p:ph type="title"/>
          </p:nvPr>
        </p:nvSpPr>
        <p:spPr/>
        <p:txBody>
          <a:bodyPr/>
          <a:lstStyle/>
          <a:p>
            <a:r>
              <a:rPr lang="en-US" dirty="0"/>
              <a:t>Consequences of </a:t>
            </a:r>
            <a:r>
              <a:rPr lang="en-US" dirty="0" err="1"/>
              <a:t>Pythagorem</a:t>
            </a:r>
            <a:r>
              <a:rPr lang="en-US" dirty="0"/>
              <a:t> Theorem</a:t>
            </a:r>
          </a:p>
        </p:txBody>
      </p:sp>
      <p:sp>
        <p:nvSpPr>
          <p:cNvPr id="4" name="文本框 3">
            <a:extLst>
              <a:ext uri="{FF2B5EF4-FFF2-40B4-BE49-F238E27FC236}">
                <a16:creationId xmlns:a16="http://schemas.microsoft.com/office/drawing/2014/main" id="{5A228668-BB98-DBED-A01C-A78FD2E2B347}"/>
              </a:ext>
            </a:extLst>
          </p:cNvPr>
          <p:cNvSpPr txBox="1"/>
          <p:nvPr/>
        </p:nvSpPr>
        <p:spPr>
          <a:xfrm>
            <a:off x="1181100" y="1914525"/>
            <a:ext cx="9829800" cy="1477328"/>
          </a:xfrm>
          <a:prstGeom prst="rect">
            <a:avLst/>
          </a:prstGeom>
        </p:spPr>
        <p:txBody>
          <a:bodyPr vert="horz" lIns="0" tIns="45720" rIns="0" bIns="45720" rtlCol="0">
            <a:normAutofit/>
          </a:bodyPr>
          <a:lstStyle>
            <a:defPPr>
              <a:defRPr lang="en-US"/>
            </a:defPPr>
            <a:lvl1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defRPr sz="2000">
                <a:solidFill>
                  <a:schemeClr val="tx1">
                    <a:lumMod val="75000"/>
                    <a:lumOff val="25000"/>
                  </a:schemeClr>
                </a:solidFill>
              </a:defRPr>
            </a:lvl1pPr>
            <a:lvl2pPr marL="384048" lvl="1" indent="-182880" defTabSz="914400">
              <a:lnSpc>
                <a:spcPct val="90000"/>
              </a:lnSpc>
              <a:spcBef>
                <a:spcPts val="200"/>
              </a:spcBef>
              <a:spcAft>
                <a:spcPts val="400"/>
              </a:spcAft>
              <a:buClr>
                <a:schemeClr val="accent1"/>
              </a:buClr>
              <a:buFont typeface="Wingdings" panose="05000000000000000000" pitchFamily="2" charset="2"/>
              <a:buChar char="Ø"/>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dirty="0" err="1"/>
              <a:t>Pythagorem</a:t>
            </a:r>
            <a:r>
              <a:rPr lang="en-US" dirty="0"/>
              <a:t> Triples</a:t>
            </a:r>
          </a:p>
          <a:p>
            <a:r>
              <a:rPr lang="en-US" dirty="0"/>
              <a:t>(3, 4, 5), (5, 12, 13), (7, 24, 25), (8, 15, 17), (9, 40, 41), </a:t>
            </a:r>
          </a:p>
          <a:p>
            <a:r>
              <a:rPr lang="en-US" dirty="0"/>
              <a:t>(11, 60, 61), (12, 35, 37), (13, 84, 85), (16, 63, 65), (20, 21, 29), </a:t>
            </a:r>
          </a:p>
          <a:p>
            <a:r>
              <a:rPr lang="en-US" dirty="0"/>
              <a:t>(28, 45, 53), (33, 56, 65), (36, 77, 85), (39, 80, 89), (48, 55, 73), </a:t>
            </a:r>
          </a:p>
          <a:p>
            <a:r>
              <a:rPr lang="en-US" dirty="0"/>
              <a:t>(65, 72, 97), ……</a:t>
            </a:r>
          </a:p>
        </p:txBody>
      </p:sp>
    </p:spTree>
    <p:extLst>
      <p:ext uri="{BB962C8B-B14F-4D97-AF65-F5344CB8AC3E}">
        <p14:creationId xmlns:p14="http://schemas.microsoft.com/office/powerpoint/2010/main" val="427109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515067-5BAB-8000-A94B-B3CC50C1A8C0}"/>
              </a:ext>
            </a:extLst>
          </p:cNvPr>
          <p:cNvSpPr>
            <a:spLocks noGrp="1"/>
          </p:cNvSpPr>
          <p:nvPr>
            <p:ph type="title"/>
          </p:nvPr>
        </p:nvSpPr>
        <p:spPr/>
        <p:txBody>
          <a:bodyPr/>
          <a:lstStyle/>
          <a:p>
            <a:r>
              <a:rPr lang="en-US" dirty="0"/>
              <a:t>Consequences of </a:t>
            </a:r>
            <a:r>
              <a:rPr lang="en-US" dirty="0" err="1"/>
              <a:t>Pythagorem</a:t>
            </a:r>
            <a:r>
              <a:rPr lang="en-US" dirty="0"/>
              <a:t> Theorem</a:t>
            </a:r>
          </a:p>
        </p:txBody>
      </p:sp>
      <p:pic>
        <p:nvPicPr>
          <p:cNvPr id="5136" name="Picture 16" descr="Trigonometric Ratios on the Unit Circle ( Read ) | Trigonometry | CK-12  Foundation">
            <a:extLst>
              <a:ext uri="{FF2B5EF4-FFF2-40B4-BE49-F238E27FC236}">
                <a16:creationId xmlns:a16="http://schemas.microsoft.com/office/drawing/2014/main" id="{49B84433-23C7-A80A-8358-8D0563199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600" y="2066925"/>
            <a:ext cx="3991857" cy="40671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8" name="文本框 7">
                <a:extLst>
                  <a:ext uri="{FF2B5EF4-FFF2-40B4-BE49-F238E27FC236}">
                    <a16:creationId xmlns:a16="http://schemas.microsoft.com/office/drawing/2014/main" id="{C9615EAD-DB5E-A25B-0929-F803D36F569A}"/>
                  </a:ext>
                </a:extLst>
              </p:cNvPr>
              <p:cNvSpPr txBox="1"/>
              <p:nvPr/>
            </p:nvSpPr>
            <p:spPr>
              <a:xfrm>
                <a:off x="1181100" y="1914525"/>
                <a:ext cx="9829800" cy="866969"/>
              </a:xfrm>
              <a:prstGeom prst="rect">
                <a:avLst/>
              </a:prstGeom>
            </p:spPr>
            <p:txBody>
              <a:bodyPr vert="horz" lIns="0" tIns="45720" rIns="0" bIns="45720" rtlCol="0">
                <a:normAutofit/>
              </a:bodyPr>
              <a:lstStyle>
                <a:defPPr>
                  <a:defRPr lang="en-US"/>
                </a:defPPr>
                <a:lvl1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defRPr sz="2000">
                    <a:solidFill>
                      <a:schemeClr val="tx1">
                        <a:lumMod val="75000"/>
                        <a:lumOff val="25000"/>
                      </a:schemeClr>
                    </a:solidFill>
                  </a:defRPr>
                </a:lvl1pPr>
                <a:lvl2pPr marL="384048" lvl="1" indent="-182880" defTabSz="914400">
                  <a:lnSpc>
                    <a:spcPct val="90000"/>
                  </a:lnSpc>
                  <a:spcBef>
                    <a:spcPts val="200"/>
                  </a:spcBef>
                  <a:spcAft>
                    <a:spcPts val="400"/>
                  </a:spcAft>
                  <a:buClr>
                    <a:schemeClr val="accent1"/>
                  </a:buClr>
                  <a:buFont typeface="Wingdings" panose="05000000000000000000" pitchFamily="2" charset="2"/>
                  <a:buChar char="Ø"/>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dirty="0"/>
                  <a:t>The First Mathematical Crisis</a:t>
                </a:r>
              </a:p>
              <a:p>
                <a:pPr lvl="1"/>
                <a:r>
                  <a:rPr lang="en-US" dirty="0"/>
                  <a:t>“…but </a:t>
                </a:r>
                <a14:m>
                  <m:oMath xmlns:m="http://schemas.openxmlformats.org/officeDocument/2006/math">
                    <m:rad>
                      <m:radPr>
                        <m:degHide m:val="on"/>
                        <m:ctrlPr>
                          <a:rPr lang="en-US" smtClean="0"/>
                        </m:ctrlPr>
                      </m:radPr>
                      <m:deg/>
                      <m:e>
                        <m:r>
                          <a:rPr lang="en-US" smtClean="0"/>
                          <m:t>2</m:t>
                        </m:r>
                      </m:e>
                    </m:rad>
                    <m:r>
                      <a:rPr lang="en-US" smtClean="0"/>
                      <m:t>=?</m:t>
                    </m:r>
                  </m:oMath>
                </a14:m>
                <a:r>
                  <a:rPr lang="en-US" dirty="0"/>
                  <a:t>”</a:t>
                </a:r>
              </a:p>
            </p:txBody>
          </p:sp>
        </mc:Choice>
        <mc:Fallback>
          <p:sp>
            <p:nvSpPr>
              <p:cNvPr id="8" name="文本框 7">
                <a:extLst>
                  <a:ext uri="{FF2B5EF4-FFF2-40B4-BE49-F238E27FC236}">
                    <a16:creationId xmlns:a16="http://schemas.microsoft.com/office/drawing/2014/main" id="{C9615EAD-DB5E-A25B-0929-F803D36F569A}"/>
                  </a:ext>
                </a:extLst>
              </p:cNvPr>
              <p:cNvSpPr txBox="1">
                <a:spLocks noRot="1" noChangeAspect="1" noMove="1" noResize="1" noEditPoints="1" noAdjustHandles="1" noChangeArrowheads="1" noChangeShapeType="1" noTextEdit="1"/>
              </p:cNvSpPr>
              <p:nvPr/>
            </p:nvSpPr>
            <p:spPr>
              <a:xfrm>
                <a:off x="1181100" y="1914525"/>
                <a:ext cx="9829800" cy="866969"/>
              </a:xfrm>
              <a:prstGeom prst="rect">
                <a:avLst/>
              </a:prstGeom>
              <a:blipFill>
                <a:blip r:embed="rId3"/>
                <a:stretch>
                  <a:fillRect l="-1489" t="-7143"/>
                </a:stretch>
              </a:blipFill>
            </p:spPr>
            <p:txBody>
              <a:bodyPr/>
              <a:lstStyle/>
              <a:p>
                <a:r>
                  <a:rPr lang="en-US">
                    <a:noFill/>
                  </a:rPr>
                  <a:t> </a:t>
                </a:r>
              </a:p>
            </p:txBody>
          </p:sp>
        </mc:Fallback>
      </mc:AlternateContent>
    </p:spTree>
    <p:extLst>
      <p:ext uri="{BB962C8B-B14F-4D97-AF65-F5344CB8AC3E}">
        <p14:creationId xmlns:p14="http://schemas.microsoft.com/office/powerpoint/2010/main" val="4186975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515067-5BAB-8000-A94B-B3CC50C1A8C0}"/>
              </a:ext>
            </a:extLst>
          </p:cNvPr>
          <p:cNvSpPr>
            <a:spLocks noGrp="1"/>
          </p:cNvSpPr>
          <p:nvPr>
            <p:ph type="title"/>
          </p:nvPr>
        </p:nvSpPr>
        <p:spPr/>
        <p:txBody>
          <a:bodyPr/>
          <a:lstStyle/>
          <a:p>
            <a:r>
              <a:rPr lang="en-US" dirty="0"/>
              <a:t>Consequences of </a:t>
            </a:r>
            <a:r>
              <a:rPr lang="en-US" dirty="0" err="1"/>
              <a:t>Pythagorem</a:t>
            </a:r>
            <a:r>
              <a:rPr lang="en-US" dirty="0"/>
              <a:t> Theorem</a:t>
            </a:r>
          </a:p>
        </p:txBody>
      </p:sp>
      <p:sp>
        <p:nvSpPr>
          <p:cNvPr id="3" name="文本框 2">
            <a:extLst>
              <a:ext uri="{FF2B5EF4-FFF2-40B4-BE49-F238E27FC236}">
                <a16:creationId xmlns:a16="http://schemas.microsoft.com/office/drawing/2014/main" id="{2F4CDF2B-AEDD-61FF-D4BD-85D7414D8187}"/>
              </a:ext>
            </a:extLst>
          </p:cNvPr>
          <p:cNvSpPr txBox="1"/>
          <p:nvPr/>
        </p:nvSpPr>
        <p:spPr>
          <a:xfrm>
            <a:off x="1181099" y="1914524"/>
            <a:ext cx="5800725" cy="4219575"/>
          </a:xfrm>
          <a:prstGeom prst="rect">
            <a:avLst/>
          </a:prstGeom>
        </p:spPr>
        <p:txBody>
          <a:bodyPr vert="horz" lIns="0" tIns="45720" rIns="0" bIns="45720" rtlCol="0">
            <a:normAutofit/>
          </a:bodyPr>
          <a:lstStyle>
            <a:defPPr>
              <a:defRPr lang="en-US"/>
            </a:defPPr>
            <a:lvl1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defRPr sz="2000">
                <a:solidFill>
                  <a:schemeClr val="tx1">
                    <a:lumMod val="75000"/>
                    <a:lumOff val="25000"/>
                  </a:schemeClr>
                </a:solidFill>
              </a:defRPr>
            </a:lvl1pPr>
            <a:lvl2pPr marL="384048" lvl="1" indent="-182880" defTabSz="914400">
              <a:lnSpc>
                <a:spcPct val="90000"/>
              </a:lnSpc>
              <a:spcBef>
                <a:spcPts val="200"/>
              </a:spcBef>
              <a:spcAft>
                <a:spcPts val="400"/>
              </a:spcAft>
              <a:buClr>
                <a:schemeClr val="accent1"/>
              </a:buClr>
              <a:buFont typeface="Wingdings" panose="05000000000000000000" pitchFamily="2" charset="2"/>
              <a:buChar char="Ø"/>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dirty="0"/>
              <a:t>Euclidean Distance</a:t>
            </a:r>
          </a:p>
          <a:p>
            <a:endParaRPr lang="en-US" dirty="0"/>
          </a:p>
          <a:p>
            <a:endParaRPr lang="en-US" dirty="0"/>
          </a:p>
        </p:txBody>
      </p:sp>
      <p:pic>
        <p:nvPicPr>
          <p:cNvPr id="7174" name="Picture 6" descr="What is the distance formula? The distance formula is used to find the  distance between any two points on the coordinate plane.">
            <a:extLst>
              <a:ext uri="{FF2B5EF4-FFF2-40B4-BE49-F238E27FC236}">
                <a16:creationId xmlns:a16="http://schemas.microsoft.com/office/drawing/2014/main" id="{BAD966D2-42EC-CE3C-0FEC-203985228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0" y="2071898"/>
            <a:ext cx="3790950" cy="375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9860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515067-5BAB-8000-A94B-B3CC50C1A8C0}"/>
              </a:ext>
            </a:extLst>
          </p:cNvPr>
          <p:cNvSpPr>
            <a:spLocks noGrp="1"/>
          </p:cNvSpPr>
          <p:nvPr>
            <p:ph type="title"/>
          </p:nvPr>
        </p:nvSpPr>
        <p:spPr/>
        <p:txBody>
          <a:bodyPr/>
          <a:lstStyle/>
          <a:p>
            <a:r>
              <a:rPr lang="en-US" dirty="0"/>
              <a:t>Consequences of </a:t>
            </a:r>
            <a:r>
              <a:rPr lang="en-US" dirty="0" err="1"/>
              <a:t>Pythagorem</a:t>
            </a:r>
            <a:r>
              <a:rPr lang="en-US" dirty="0"/>
              <a:t> Theorem</a:t>
            </a:r>
          </a:p>
        </p:txBody>
      </p:sp>
      <p:sp>
        <p:nvSpPr>
          <p:cNvPr id="3" name="文本框 2">
            <a:extLst>
              <a:ext uri="{FF2B5EF4-FFF2-40B4-BE49-F238E27FC236}">
                <a16:creationId xmlns:a16="http://schemas.microsoft.com/office/drawing/2014/main" id="{2F4CDF2B-AEDD-61FF-D4BD-85D7414D8187}"/>
              </a:ext>
            </a:extLst>
          </p:cNvPr>
          <p:cNvSpPr txBox="1"/>
          <p:nvPr/>
        </p:nvSpPr>
        <p:spPr>
          <a:xfrm>
            <a:off x="1181099" y="1914524"/>
            <a:ext cx="5800725" cy="4219575"/>
          </a:xfrm>
          <a:prstGeom prst="rect">
            <a:avLst/>
          </a:prstGeom>
        </p:spPr>
        <p:txBody>
          <a:bodyPr vert="horz" lIns="0" tIns="45720" rIns="0" bIns="45720" rtlCol="0">
            <a:normAutofit/>
          </a:bodyPr>
          <a:lstStyle>
            <a:defPPr>
              <a:defRPr lang="en-US"/>
            </a:defPPr>
            <a:lvl1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defRPr sz="2000">
                <a:solidFill>
                  <a:schemeClr val="tx1">
                    <a:lumMod val="75000"/>
                    <a:lumOff val="25000"/>
                  </a:schemeClr>
                </a:solidFill>
              </a:defRPr>
            </a:lvl1pPr>
            <a:lvl2pPr marL="384048" lvl="1" indent="-182880" defTabSz="914400">
              <a:lnSpc>
                <a:spcPct val="90000"/>
              </a:lnSpc>
              <a:spcBef>
                <a:spcPts val="200"/>
              </a:spcBef>
              <a:spcAft>
                <a:spcPts val="400"/>
              </a:spcAft>
              <a:buClr>
                <a:schemeClr val="accent1"/>
              </a:buClr>
              <a:buFont typeface="Wingdings" panose="05000000000000000000" pitchFamily="2" charset="2"/>
              <a:buChar char="Ø"/>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dirty="0"/>
              <a:t>Euclidean Distance</a:t>
            </a:r>
          </a:p>
          <a:p>
            <a:endParaRPr lang="en-US" dirty="0"/>
          </a:p>
          <a:p>
            <a:r>
              <a:rPr lang="en-US" dirty="0"/>
              <a:t>The whole direction of geometry was changed</a:t>
            </a:r>
          </a:p>
          <a:p>
            <a:pPr lvl="1"/>
            <a:r>
              <a:rPr lang="en-US" dirty="0"/>
              <a:t>“Without Euclidean distance”: ancient </a:t>
            </a:r>
            <a:r>
              <a:rPr lang="en-US" dirty="0" err="1"/>
              <a:t>greeks</a:t>
            </a:r>
            <a:r>
              <a:rPr lang="en-US" dirty="0"/>
              <a:t> were still fixing on technical staffs such as Menelaus theorem, </a:t>
            </a:r>
            <a:r>
              <a:rPr lang="en-US" dirty="0" err="1"/>
              <a:t>Ceva</a:t>
            </a:r>
            <a:r>
              <a:rPr lang="en-US" dirty="0"/>
              <a:t> theorem…</a:t>
            </a:r>
          </a:p>
          <a:p>
            <a:pPr lvl="1"/>
            <a:r>
              <a:rPr lang="en-US" dirty="0"/>
              <a:t>“With Euclidean distance”: everything is computable. </a:t>
            </a:r>
            <a:r>
              <a:rPr lang="en-US"/>
              <a:t>Modern geometry…</a:t>
            </a:r>
            <a:endParaRPr lang="en-US" dirty="0"/>
          </a:p>
          <a:p>
            <a:endParaRPr lang="en-US" dirty="0"/>
          </a:p>
        </p:txBody>
      </p:sp>
      <p:pic>
        <p:nvPicPr>
          <p:cNvPr id="7174" name="Picture 6" descr="What is the distance formula? The distance formula is used to find the  distance between any two points on the coordinate plane.">
            <a:extLst>
              <a:ext uri="{FF2B5EF4-FFF2-40B4-BE49-F238E27FC236}">
                <a16:creationId xmlns:a16="http://schemas.microsoft.com/office/drawing/2014/main" id="{BAD966D2-42EC-CE3C-0FEC-203985228E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19950" y="2071898"/>
            <a:ext cx="3790950" cy="3757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721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DEE0BC9-4E8A-6449-27D4-918E2DB14158}"/>
              </a:ext>
            </a:extLst>
          </p:cNvPr>
          <p:cNvSpPr>
            <a:spLocks noGrp="1"/>
          </p:cNvSpPr>
          <p:nvPr>
            <p:ph type="title"/>
          </p:nvPr>
        </p:nvSpPr>
        <p:spPr/>
        <p:txBody>
          <a:bodyPr/>
          <a:lstStyle/>
          <a:p>
            <a:r>
              <a:rPr lang="en-US" dirty="0"/>
              <a:t>Pythagorean Theorem</a:t>
            </a:r>
          </a:p>
        </p:txBody>
      </p:sp>
      <p:pic>
        <p:nvPicPr>
          <p:cNvPr id="6146" name="Picture 2" descr="Marble bust of a man with a long, pointed beard, wearing a tainia, a kind of ancient Greek headcovering in this case resembling a turban. The face is somewhat gaunt and has prominent, but thin, eyebrows, which seem halfway fixed into a scowl. The ends of his mustache are long a trail halfway down the length of his beard to about where the bottom of his chin would be if we could see it. None of the hair on his head is visible, since it is completely covered by the tainia.">
            <a:extLst>
              <a:ext uri="{FF2B5EF4-FFF2-40B4-BE49-F238E27FC236}">
                <a16:creationId xmlns:a16="http://schemas.microsoft.com/office/drawing/2014/main" id="{E0638F17-1CE9-308F-479D-0BBFA1B6F6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987" y="2017631"/>
            <a:ext cx="2570552" cy="3715616"/>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372D1B9F-E75D-B3C7-7FC6-C7C04F872EEC}"/>
              </a:ext>
            </a:extLst>
          </p:cNvPr>
          <p:cNvSpPr txBox="1"/>
          <p:nvPr/>
        </p:nvSpPr>
        <p:spPr>
          <a:xfrm>
            <a:off x="6962776" y="5733247"/>
            <a:ext cx="4752974" cy="461665"/>
          </a:xfrm>
          <a:prstGeom prst="rect">
            <a:avLst/>
          </a:prstGeom>
          <a:noFill/>
        </p:spPr>
        <p:txBody>
          <a:bodyPr wrap="square" rtlCol="0">
            <a:spAutoFit/>
          </a:bodyPr>
          <a:lstStyle/>
          <a:p>
            <a:pPr algn="ctr"/>
            <a:r>
              <a:rPr lang="en-US" sz="2400" dirty="0"/>
              <a:t>Pythagoras (around 500 BC)</a:t>
            </a:r>
          </a:p>
        </p:txBody>
      </p:sp>
      <p:sp>
        <p:nvSpPr>
          <p:cNvPr id="5" name="文本框 4">
            <a:extLst>
              <a:ext uri="{FF2B5EF4-FFF2-40B4-BE49-F238E27FC236}">
                <a16:creationId xmlns:a16="http://schemas.microsoft.com/office/drawing/2014/main" id="{26606557-9736-BD84-1B0F-1BD0217AF323}"/>
              </a:ext>
            </a:extLst>
          </p:cNvPr>
          <p:cNvSpPr txBox="1"/>
          <p:nvPr/>
        </p:nvSpPr>
        <p:spPr>
          <a:xfrm>
            <a:off x="1295400" y="2017631"/>
            <a:ext cx="5276850" cy="1282402"/>
          </a:xfrm>
          <a:prstGeom prst="rect">
            <a:avLst/>
          </a:prstGeom>
        </p:spPr>
        <p:txBody>
          <a:bodyPr vert="horz" lIns="0" tIns="45720" rIns="0" bIns="45720" rtlCol="0">
            <a:normAutofit/>
          </a:bodyPr>
          <a:lstStyle>
            <a:defPPr>
              <a:defRPr lang="en-US"/>
            </a:defPPr>
            <a:lvl1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defRPr sz="2000">
                <a:solidFill>
                  <a:schemeClr val="tx1">
                    <a:lumMod val="75000"/>
                    <a:lumOff val="25000"/>
                  </a:schemeClr>
                </a:solidFill>
              </a:defRPr>
            </a:lvl1pPr>
            <a:lvl2pPr marL="384048" lvl="1" indent="-182880" defTabSz="914400">
              <a:lnSpc>
                <a:spcPct val="90000"/>
              </a:lnSpc>
              <a:spcBef>
                <a:spcPts val="200"/>
              </a:spcBef>
              <a:spcAft>
                <a:spcPts val="400"/>
              </a:spcAft>
              <a:buClr>
                <a:schemeClr val="accent1"/>
              </a:buClr>
              <a:buFont typeface="Wingdings" panose="05000000000000000000" pitchFamily="2" charset="2"/>
              <a:buChar char="Ø"/>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dirty="0"/>
              <a:t>Pythagoras</a:t>
            </a:r>
          </a:p>
          <a:p>
            <a:r>
              <a:rPr lang="en-US" dirty="0"/>
              <a:t>Pythagoreanism and The Pythagorean School</a:t>
            </a:r>
          </a:p>
          <a:p>
            <a:endParaRPr lang="en-US" dirty="0"/>
          </a:p>
        </p:txBody>
      </p:sp>
    </p:spTree>
    <p:extLst>
      <p:ext uri="{BB962C8B-B14F-4D97-AF65-F5344CB8AC3E}">
        <p14:creationId xmlns:p14="http://schemas.microsoft.com/office/powerpoint/2010/main" val="4215105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205DCA-23D6-6C57-7F4B-FB902936432B}"/>
              </a:ext>
            </a:extLst>
          </p:cNvPr>
          <p:cNvSpPr>
            <a:spLocks noGrp="1"/>
          </p:cNvSpPr>
          <p:nvPr>
            <p:ph type="title"/>
          </p:nvPr>
        </p:nvSpPr>
        <p:spPr/>
        <p:txBody>
          <a:bodyPr/>
          <a:lstStyle/>
          <a:p>
            <a:r>
              <a:rPr lang="en-US" dirty="0"/>
              <a:t>Pythagorean Theorem</a:t>
            </a:r>
          </a:p>
        </p:txBody>
      </p:sp>
      <p:pic>
        <p:nvPicPr>
          <p:cNvPr id="4098" name="Picture 2">
            <a:extLst>
              <a:ext uri="{FF2B5EF4-FFF2-40B4-BE49-F238E27FC236}">
                <a16:creationId xmlns:a16="http://schemas.microsoft.com/office/drawing/2014/main" id="{35254511-7700-D6F1-4ECF-DBDD0DE67E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2219325"/>
            <a:ext cx="3771900" cy="3429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153BE0EA-DF1E-E31F-DE4E-A6538E31C30C}"/>
                  </a:ext>
                </a:extLst>
              </p:cNvPr>
              <p:cNvSpPr txBox="1"/>
              <p:nvPr/>
            </p:nvSpPr>
            <p:spPr>
              <a:xfrm>
                <a:off x="1590675" y="3429000"/>
                <a:ext cx="4095750"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𝑎</m:t>
                          </m:r>
                        </m:e>
                        <m:sup>
                          <m:r>
                            <a:rPr lang="en-US" sz="3600" b="0" i="1" smtClean="0">
                              <a:latin typeface="Cambria Math" panose="02040503050406030204" pitchFamily="18" charset="0"/>
                            </a:rPr>
                            <m:t>2</m:t>
                          </m:r>
                        </m:sup>
                      </m:sSup>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𝑏</m:t>
                          </m:r>
                        </m:e>
                        <m:sup>
                          <m:r>
                            <a:rPr lang="en-US" sz="3600" b="0" i="1" smtClean="0">
                              <a:latin typeface="Cambria Math" panose="02040503050406030204" pitchFamily="18" charset="0"/>
                            </a:rPr>
                            <m:t>2</m:t>
                          </m:r>
                        </m:sup>
                      </m:sSup>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𝑐</m:t>
                          </m:r>
                        </m:e>
                        <m:sup>
                          <m:r>
                            <a:rPr lang="en-US" sz="3600" b="0" i="1" smtClean="0">
                              <a:latin typeface="Cambria Math" panose="02040503050406030204" pitchFamily="18" charset="0"/>
                            </a:rPr>
                            <m:t>2</m:t>
                          </m:r>
                        </m:sup>
                      </m:sSup>
                    </m:oMath>
                  </m:oMathPara>
                </a14:m>
                <a:endParaRPr lang="en-US" sz="3600" dirty="0"/>
              </a:p>
            </p:txBody>
          </p:sp>
        </mc:Choice>
        <mc:Fallback>
          <p:sp>
            <p:nvSpPr>
              <p:cNvPr id="4" name="文本框 3">
                <a:extLst>
                  <a:ext uri="{FF2B5EF4-FFF2-40B4-BE49-F238E27FC236}">
                    <a16:creationId xmlns:a16="http://schemas.microsoft.com/office/drawing/2014/main" id="{153BE0EA-DF1E-E31F-DE4E-A6538E31C30C}"/>
                  </a:ext>
                </a:extLst>
              </p:cNvPr>
              <p:cNvSpPr txBox="1">
                <a:spLocks noRot="1" noChangeAspect="1" noMove="1" noResize="1" noEditPoints="1" noAdjustHandles="1" noChangeArrowheads="1" noChangeShapeType="1" noTextEdit="1"/>
              </p:cNvSpPr>
              <p:nvPr/>
            </p:nvSpPr>
            <p:spPr>
              <a:xfrm>
                <a:off x="1590675" y="3429000"/>
                <a:ext cx="4095750" cy="646331"/>
              </a:xfrm>
              <a:prstGeom prst="rect">
                <a:avLst/>
              </a:prstGeom>
              <a:blipFill>
                <a:blip r:embed="rId3"/>
                <a:stretch>
                  <a:fillRect/>
                </a:stretch>
              </a:blipFill>
            </p:spPr>
            <p:txBody>
              <a:bodyPr/>
              <a:lstStyle/>
              <a:p>
                <a:r>
                  <a:rPr lang="en-US">
                    <a:noFill/>
                  </a:rPr>
                  <a:t> </a:t>
                </a:r>
              </a:p>
            </p:txBody>
          </p:sp>
        </mc:Fallback>
      </mc:AlternateContent>
      <p:sp>
        <p:nvSpPr>
          <p:cNvPr id="7" name="文本框 6">
            <a:extLst>
              <a:ext uri="{FF2B5EF4-FFF2-40B4-BE49-F238E27FC236}">
                <a16:creationId xmlns:a16="http://schemas.microsoft.com/office/drawing/2014/main" id="{B7F790E0-949E-9B6C-3347-20F6EFAEE0AB}"/>
              </a:ext>
            </a:extLst>
          </p:cNvPr>
          <p:cNvSpPr txBox="1"/>
          <p:nvPr/>
        </p:nvSpPr>
        <p:spPr>
          <a:xfrm>
            <a:off x="1943100" y="5648325"/>
            <a:ext cx="4495800" cy="1282402"/>
          </a:xfrm>
          <a:prstGeom prst="rect">
            <a:avLst/>
          </a:prstGeom>
        </p:spPr>
        <p:txBody>
          <a:bodyPr vert="horz" lIns="0" tIns="45720" rIns="0" bIns="45720" rtlCol="0">
            <a:normAutofit/>
          </a:bodyPr>
          <a:lstStyle>
            <a:defPPr>
              <a:defRPr lang="en-US"/>
            </a:defPPr>
            <a:lvl1pPr marL="91440" indent="-91440" defTabSz="914400">
              <a:lnSpc>
                <a:spcPct val="90000"/>
              </a:lnSpc>
              <a:spcBef>
                <a:spcPts val="1200"/>
              </a:spcBef>
              <a:spcAft>
                <a:spcPts val="200"/>
              </a:spcAft>
              <a:buClr>
                <a:schemeClr val="accent1"/>
              </a:buClr>
              <a:buSzPct val="100000"/>
              <a:buFont typeface="Wingdings" panose="05000000000000000000" pitchFamily="2" charset="2"/>
              <a:buChar char="Ø"/>
              <a:defRPr sz="2000">
                <a:solidFill>
                  <a:schemeClr val="tx1">
                    <a:lumMod val="75000"/>
                    <a:lumOff val="25000"/>
                  </a:schemeClr>
                </a:solidFill>
              </a:defRPr>
            </a:lvl1pPr>
            <a:lvl2pPr marL="384048" lvl="1" indent="-182880" defTabSz="914400">
              <a:lnSpc>
                <a:spcPct val="90000"/>
              </a:lnSpc>
              <a:spcBef>
                <a:spcPts val="200"/>
              </a:spcBef>
              <a:spcAft>
                <a:spcPts val="400"/>
              </a:spcAft>
              <a:buClr>
                <a:schemeClr val="accent1"/>
              </a:buClr>
              <a:buFont typeface="Wingdings" panose="05000000000000000000" pitchFamily="2" charset="2"/>
              <a:buChar char="Ø"/>
              <a:defRPr>
                <a:solidFill>
                  <a:schemeClr val="tx1">
                    <a:lumMod val="75000"/>
                    <a:lumOff val="25000"/>
                  </a:schemeClr>
                </a:solidFill>
              </a:defRPr>
            </a:lvl2pPr>
            <a:lvl3pPr marL="56692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r>
              <a:rPr lang="en-US" dirty="0"/>
              <a:t>Footnote: No one knows when and where this theorem was discovered first…</a:t>
            </a:r>
          </a:p>
          <a:p>
            <a:endParaRPr lang="en-US" dirty="0"/>
          </a:p>
        </p:txBody>
      </p:sp>
    </p:spTree>
    <p:extLst>
      <p:ext uri="{BB962C8B-B14F-4D97-AF65-F5344CB8AC3E}">
        <p14:creationId xmlns:p14="http://schemas.microsoft.com/office/powerpoint/2010/main" val="421139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72370D-C5E4-A61E-EF79-5CEA9E4271D8}"/>
              </a:ext>
            </a:extLst>
          </p:cNvPr>
          <p:cNvSpPr>
            <a:spLocks noGrp="1"/>
          </p:cNvSpPr>
          <p:nvPr>
            <p:ph type="title"/>
          </p:nvPr>
        </p:nvSpPr>
        <p:spPr/>
        <p:txBody>
          <a:bodyPr>
            <a:normAutofit/>
          </a:bodyPr>
          <a:lstStyle/>
          <a:p>
            <a:r>
              <a:rPr lang="en-US" sz="4400" dirty="0"/>
              <a:t>Proof of Pythagorean Theorem</a:t>
            </a:r>
          </a:p>
        </p:txBody>
      </p:sp>
      <p:pic>
        <p:nvPicPr>
          <p:cNvPr id="3" name="Picture 2">
            <a:extLst>
              <a:ext uri="{FF2B5EF4-FFF2-40B4-BE49-F238E27FC236}">
                <a16:creationId xmlns:a16="http://schemas.microsoft.com/office/drawing/2014/main" id="{16747839-8195-B7FF-FD2F-CDC6E52B8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9925" y="2219325"/>
            <a:ext cx="3771900" cy="3429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6" name="文本框 5">
                <a:extLst>
                  <a:ext uri="{FF2B5EF4-FFF2-40B4-BE49-F238E27FC236}">
                    <a16:creationId xmlns:a16="http://schemas.microsoft.com/office/drawing/2014/main" id="{A2469527-4EEC-2E90-6244-25D3C3E6DBCD}"/>
                  </a:ext>
                </a:extLst>
              </p:cNvPr>
              <p:cNvSpPr txBox="1"/>
              <p:nvPr/>
            </p:nvSpPr>
            <p:spPr>
              <a:xfrm>
                <a:off x="6858000" y="5648325"/>
                <a:ext cx="4095750" cy="646331"/>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𝑎</m:t>
                          </m:r>
                        </m:e>
                        <m:sup>
                          <m:r>
                            <a:rPr lang="en-US" sz="3600" b="0" i="1" smtClean="0">
                              <a:latin typeface="Cambria Math" panose="02040503050406030204" pitchFamily="18" charset="0"/>
                            </a:rPr>
                            <m:t>2</m:t>
                          </m:r>
                        </m:sup>
                      </m:sSup>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𝑏</m:t>
                          </m:r>
                        </m:e>
                        <m:sup>
                          <m:r>
                            <a:rPr lang="en-US" sz="3600" b="0" i="1" smtClean="0">
                              <a:latin typeface="Cambria Math" panose="02040503050406030204" pitchFamily="18" charset="0"/>
                            </a:rPr>
                            <m:t>2</m:t>
                          </m:r>
                        </m:sup>
                      </m:sSup>
                      <m:r>
                        <a:rPr lang="en-US" sz="3600" b="0" i="1" smtClean="0">
                          <a:latin typeface="Cambria Math" panose="02040503050406030204" pitchFamily="18" charset="0"/>
                        </a:rPr>
                        <m:t>=</m:t>
                      </m:r>
                      <m:sSup>
                        <m:sSupPr>
                          <m:ctrlPr>
                            <a:rPr lang="en-US" sz="3600" b="0" i="1" smtClean="0">
                              <a:latin typeface="Cambria Math" panose="02040503050406030204" pitchFamily="18" charset="0"/>
                            </a:rPr>
                          </m:ctrlPr>
                        </m:sSupPr>
                        <m:e>
                          <m:r>
                            <a:rPr lang="en-US" sz="3600" b="0" i="1" smtClean="0">
                              <a:latin typeface="Cambria Math" panose="02040503050406030204" pitchFamily="18" charset="0"/>
                            </a:rPr>
                            <m:t>𝑐</m:t>
                          </m:r>
                        </m:e>
                        <m:sup>
                          <m:r>
                            <a:rPr lang="en-US" sz="3600" b="0" i="1" smtClean="0">
                              <a:latin typeface="Cambria Math" panose="02040503050406030204" pitchFamily="18" charset="0"/>
                            </a:rPr>
                            <m:t>2</m:t>
                          </m:r>
                        </m:sup>
                      </m:sSup>
                    </m:oMath>
                  </m:oMathPara>
                </a14:m>
                <a:endParaRPr lang="en-US" sz="3600" dirty="0"/>
              </a:p>
            </p:txBody>
          </p:sp>
        </mc:Choice>
        <mc:Fallback>
          <p:sp>
            <p:nvSpPr>
              <p:cNvPr id="6" name="文本框 5">
                <a:extLst>
                  <a:ext uri="{FF2B5EF4-FFF2-40B4-BE49-F238E27FC236}">
                    <a16:creationId xmlns:a16="http://schemas.microsoft.com/office/drawing/2014/main" id="{A2469527-4EEC-2E90-6244-25D3C3E6DBCD}"/>
                  </a:ext>
                </a:extLst>
              </p:cNvPr>
              <p:cNvSpPr txBox="1">
                <a:spLocks noRot="1" noChangeAspect="1" noMove="1" noResize="1" noEditPoints="1" noAdjustHandles="1" noChangeArrowheads="1" noChangeShapeType="1" noTextEdit="1"/>
              </p:cNvSpPr>
              <p:nvPr/>
            </p:nvSpPr>
            <p:spPr>
              <a:xfrm>
                <a:off x="6858000" y="5648325"/>
                <a:ext cx="4095750" cy="646331"/>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8596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72370D-C5E4-A61E-EF79-5CEA9E4271D8}"/>
              </a:ext>
            </a:extLst>
          </p:cNvPr>
          <p:cNvSpPr>
            <a:spLocks noGrp="1"/>
          </p:cNvSpPr>
          <p:nvPr>
            <p:ph type="title"/>
          </p:nvPr>
        </p:nvSpPr>
        <p:spPr/>
        <p:txBody>
          <a:bodyPr>
            <a:normAutofit/>
          </a:bodyPr>
          <a:lstStyle/>
          <a:p>
            <a:r>
              <a:rPr lang="en-US" sz="4400" dirty="0"/>
              <a:t>A Proof from Ancient Chinese Mathematician</a:t>
            </a:r>
          </a:p>
        </p:txBody>
      </p:sp>
      <p:pic>
        <p:nvPicPr>
          <p:cNvPr id="3074" name="Picture 2">
            <a:extLst>
              <a:ext uri="{FF2B5EF4-FFF2-40B4-BE49-F238E27FC236}">
                <a16:creationId xmlns:a16="http://schemas.microsoft.com/office/drawing/2014/main" id="{1A36995A-DC79-BA07-E3BC-F70A3810F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2741123"/>
            <a:ext cx="4362450" cy="23795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赵爽">
            <a:extLst>
              <a:ext uri="{FF2B5EF4-FFF2-40B4-BE49-F238E27FC236}">
                <a16:creationId xmlns:a16="http://schemas.microsoft.com/office/drawing/2014/main" id="{55B1F035-5F1A-2C31-EBEF-7E1521A9BB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194" y="1886549"/>
            <a:ext cx="2900363" cy="393906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F46EA7C5-0F8A-C5DA-5532-38347E4F6D02}"/>
              </a:ext>
            </a:extLst>
          </p:cNvPr>
          <p:cNvSpPr txBox="1"/>
          <p:nvPr/>
        </p:nvSpPr>
        <p:spPr>
          <a:xfrm>
            <a:off x="7029450" y="5628472"/>
            <a:ext cx="4133849" cy="461665"/>
          </a:xfrm>
          <a:prstGeom prst="rect">
            <a:avLst/>
          </a:prstGeom>
          <a:noFill/>
        </p:spPr>
        <p:txBody>
          <a:bodyPr wrap="square" rtlCol="0">
            <a:spAutoFit/>
          </a:bodyPr>
          <a:lstStyle/>
          <a:p>
            <a:pPr algn="ctr"/>
            <a:r>
              <a:rPr lang="en-US" sz="2400" dirty="0"/>
              <a:t>Zhao, Shuang (around 300 AC)</a:t>
            </a:r>
          </a:p>
        </p:txBody>
      </p:sp>
      <p:sp>
        <p:nvSpPr>
          <p:cNvPr id="5" name="文本框 4">
            <a:extLst>
              <a:ext uri="{FF2B5EF4-FFF2-40B4-BE49-F238E27FC236}">
                <a16:creationId xmlns:a16="http://schemas.microsoft.com/office/drawing/2014/main" id="{A15A7A87-FF84-11E2-9452-C7D3305B4DF7}"/>
              </a:ext>
            </a:extLst>
          </p:cNvPr>
          <p:cNvSpPr txBox="1"/>
          <p:nvPr/>
        </p:nvSpPr>
        <p:spPr>
          <a:xfrm>
            <a:off x="1199674" y="5120641"/>
            <a:ext cx="4610099" cy="738664"/>
          </a:xfrm>
          <a:prstGeom prst="rect">
            <a:avLst/>
          </a:prstGeom>
          <a:noFill/>
        </p:spPr>
        <p:txBody>
          <a:bodyPr wrap="square" rtlCol="0">
            <a:spAutoFit/>
          </a:bodyPr>
          <a:lstStyle/>
          <a:p>
            <a:pPr algn="ctr"/>
            <a:r>
              <a:rPr lang="en-US" sz="2400" b="1" dirty="0"/>
              <a:t>The String Graph</a:t>
            </a:r>
          </a:p>
          <a:p>
            <a:pPr algn="ctr"/>
            <a:r>
              <a:rPr lang="en-US" dirty="0"/>
              <a:t>Section “</a:t>
            </a:r>
            <a:r>
              <a:rPr lang="en-US" dirty="0" err="1"/>
              <a:t>Gougu</a:t>
            </a:r>
            <a:r>
              <a:rPr lang="en-US" dirty="0"/>
              <a:t> Theorem”, Notes of “Zhou Bi”</a:t>
            </a:r>
          </a:p>
        </p:txBody>
      </p:sp>
    </p:spTree>
    <p:extLst>
      <p:ext uri="{BB962C8B-B14F-4D97-AF65-F5344CB8AC3E}">
        <p14:creationId xmlns:p14="http://schemas.microsoft.com/office/powerpoint/2010/main" val="290196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72370D-C5E4-A61E-EF79-5CEA9E4271D8}"/>
              </a:ext>
            </a:extLst>
          </p:cNvPr>
          <p:cNvSpPr>
            <a:spLocks noGrp="1"/>
          </p:cNvSpPr>
          <p:nvPr>
            <p:ph type="title"/>
          </p:nvPr>
        </p:nvSpPr>
        <p:spPr/>
        <p:txBody>
          <a:bodyPr>
            <a:normAutofit/>
          </a:bodyPr>
          <a:lstStyle/>
          <a:p>
            <a:r>
              <a:rPr lang="en-US" sz="4400" dirty="0"/>
              <a:t>A Proof from Ancient Chinese Mathematician</a:t>
            </a:r>
          </a:p>
        </p:txBody>
      </p:sp>
      <p:pic>
        <p:nvPicPr>
          <p:cNvPr id="3076" name="Picture 4" descr="赵爽">
            <a:extLst>
              <a:ext uri="{FF2B5EF4-FFF2-40B4-BE49-F238E27FC236}">
                <a16:creationId xmlns:a16="http://schemas.microsoft.com/office/drawing/2014/main" id="{55B1F035-5F1A-2C31-EBEF-7E1521A9B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194" y="1886549"/>
            <a:ext cx="2900363" cy="393906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F46EA7C5-0F8A-C5DA-5532-38347E4F6D02}"/>
              </a:ext>
            </a:extLst>
          </p:cNvPr>
          <p:cNvSpPr txBox="1"/>
          <p:nvPr/>
        </p:nvSpPr>
        <p:spPr>
          <a:xfrm>
            <a:off x="7029450" y="5628472"/>
            <a:ext cx="4133849" cy="461665"/>
          </a:xfrm>
          <a:prstGeom prst="rect">
            <a:avLst/>
          </a:prstGeom>
          <a:noFill/>
        </p:spPr>
        <p:txBody>
          <a:bodyPr wrap="square" rtlCol="0">
            <a:spAutoFit/>
          </a:bodyPr>
          <a:lstStyle/>
          <a:p>
            <a:pPr algn="ctr"/>
            <a:r>
              <a:rPr lang="en-US" sz="2400" dirty="0"/>
              <a:t>Zhao, Shuang (around 300 AC)</a:t>
            </a:r>
          </a:p>
        </p:txBody>
      </p:sp>
      <p:sp>
        <p:nvSpPr>
          <p:cNvPr id="5" name="文本框 4">
            <a:extLst>
              <a:ext uri="{FF2B5EF4-FFF2-40B4-BE49-F238E27FC236}">
                <a16:creationId xmlns:a16="http://schemas.microsoft.com/office/drawing/2014/main" id="{A15A7A87-FF84-11E2-9452-C7D3305B4DF7}"/>
              </a:ext>
            </a:extLst>
          </p:cNvPr>
          <p:cNvSpPr txBox="1"/>
          <p:nvPr/>
        </p:nvSpPr>
        <p:spPr>
          <a:xfrm>
            <a:off x="1207850" y="5351473"/>
            <a:ext cx="4610099" cy="738664"/>
          </a:xfrm>
          <a:prstGeom prst="rect">
            <a:avLst/>
          </a:prstGeom>
          <a:noFill/>
        </p:spPr>
        <p:txBody>
          <a:bodyPr wrap="square" rtlCol="0">
            <a:spAutoFit/>
          </a:bodyPr>
          <a:lstStyle/>
          <a:p>
            <a:pPr algn="ctr"/>
            <a:r>
              <a:rPr lang="en-US" sz="2400" b="1" dirty="0"/>
              <a:t>The String Graph</a:t>
            </a:r>
          </a:p>
          <a:p>
            <a:pPr algn="ctr"/>
            <a:r>
              <a:rPr lang="en-US" dirty="0"/>
              <a:t>Section “</a:t>
            </a:r>
            <a:r>
              <a:rPr lang="en-US" dirty="0" err="1"/>
              <a:t>Gougu</a:t>
            </a:r>
            <a:r>
              <a:rPr lang="en-US" dirty="0"/>
              <a:t> Theorem”, Notes of “Zhou Bi”</a:t>
            </a:r>
          </a:p>
        </p:txBody>
      </p:sp>
      <p:pic>
        <p:nvPicPr>
          <p:cNvPr id="10242" name="Picture 2">
            <a:extLst>
              <a:ext uri="{FF2B5EF4-FFF2-40B4-BE49-F238E27FC236}">
                <a16:creationId xmlns:a16="http://schemas.microsoft.com/office/drawing/2014/main" id="{FA5C2C28-295A-7C92-F583-A7E0DC80C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430" y="2001043"/>
            <a:ext cx="3436938" cy="3363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64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72370D-C5E4-A61E-EF79-5CEA9E4271D8}"/>
              </a:ext>
            </a:extLst>
          </p:cNvPr>
          <p:cNvSpPr>
            <a:spLocks noGrp="1"/>
          </p:cNvSpPr>
          <p:nvPr>
            <p:ph type="title"/>
          </p:nvPr>
        </p:nvSpPr>
        <p:spPr/>
        <p:txBody>
          <a:bodyPr>
            <a:normAutofit/>
          </a:bodyPr>
          <a:lstStyle/>
          <a:p>
            <a:r>
              <a:rPr lang="en-US" sz="4400" dirty="0"/>
              <a:t>A Proof from Ancient Chinese Mathematician</a:t>
            </a:r>
          </a:p>
        </p:txBody>
      </p:sp>
      <p:pic>
        <p:nvPicPr>
          <p:cNvPr id="3076" name="Picture 4" descr="赵爽">
            <a:extLst>
              <a:ext uri="{FF2B5EF4-FFF2-40B4-BE49-F238E27FC236}">
                <a16:creationId xmlns:a16="http://schemas.microsoft.com/office/drawing/2014/main" id="{55B1F035-5F1A-2C31-EBEF-7E1521A9B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194" y="1886549"/>
            <a:ext cx="2900363" cy="393906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F46EA7C5-0F8A-C5DA-5532-38347E4F6D02}"/>
              </a:ext>
            </a:extLst>
          </p:cNvPr>
          <p:cNvSpPr txBox="1"/>
          <p:nvPr/>
        </p:nvSpPr>
        <p:spPr>
          <a:xfrm>
            <a:off x="7029450" y="5628472"/>
            <a:ext cx="4133849" cy="461665"/>
          </a:xfrm>
          <a:prstGeom prst="rect">
            <a:avLst/>
          </a:prstGeom>
          <a:noFill/>
        </p:spPr>
        <p:txBody>
          <a:bodyPr wrap="square" rtlCol="0">
            <a:spAutoFit/>
          </a:bodyPr>
          <a:lstStyle/>
          <a:p>
            <a:pPr algn="ctr"/>
            <a:r>
              <a:rPr lang="en-US" sz="2400" dirty="0"/>
              <a:t>Zhao, Shuang (around 300 AC)</a:t>
            </a:r>
          </a:p>
        </p:txBody>
      </p:sp>
      <p:sp>
        <p:nvSpPr>
          <p:cNvPr id="5" name="文本框 4">
            <a:extLst>
              <a:ext uri="{FF2B5EF4-FFF2-40B4-BE49-F238E27FC236}">
                <a16:creationId xmlns:a16="http://schemas.microsoft.com/office/drawing/2014/main" id="{A15A7A87-FF84-11E2-9452-C7D3305B4DF7}"/>
              </a:ext>
            </a:extLst>
          </p:cNvPr>
          <p:cNvSpPr txBox="1"/>
          <p:nvPr/>
        </p:nvSpPr>
        <p:spPr>
          <a:xfrm>
            <a:off x="448865" y="5397639"/>
            <a:ext cx="5610224" cy="461665"/>
          </a:xfrm>
          <a:prstGeom prst="rect">
            <a:avLst/>
          </a:prstGeom>
          <a:noFill/>
        </p:spPr>
        <p:txBody>
          <a:bodyPr wrap="square" rtlCol="0">
            <a:spAutoFit/>
          </a:bodyPr>
          <a:lstStyle/>
          <a:p>
            <a:pPr algn="ctr"/>
            <a:r>
              <a:rPr lang="en-US" sz="2400" dirty="0"/>
              <a:t>The “Three Kingdoms” period (220-280 AC)</a:t>
            </a:r>
            <a:endParaRPr lang="en-US" dirty="0"/>
          </a:p>
        </p:txBody>
      </p:sp>
      <p:pic>
        <p:nvPicPr>
          <p:cNvPr id="9218" name="Picture 2">
            <a:extLst>
              <a:ext uri="{FF2B5EF4-FFF2-40B4-BE49-F238E27FC236}">
                <a16:creationId xmlns:a16="http://schemas.microsoft.com/office/drawing/2014/main" id="{501BA0F4-3636-1ED4-8CB6-3B6E1DA650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7806" y="1985962"/>
            <a:ext cx="3512343" cy="332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315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72370D-C5E4-A61E-EF79-5CEA9E4271D8}"/>
              </a:ext>
            </a:extLst>
          </p:cNvPr>
          <p:cNvSpPr>
            <a:spLocks noGrp="1"/>
          </p:cNvSpPr>
          <p:nvPr>
            <p:ph type="title"/>
          </p:nvPr>
        </p:nvSpPr>
        <p:spPr/>
        <p:txBody>
          <a:bodyPr>
            <a:normAutofit/>
          </a:bodyPr>
          <a:lstStyle/>
          <a:p>
            <a:r>
              <a:rPr lang="en-US" sz="4400" dirty="0"/>
              <a:t>A Proof from Ancient Chinese Mathematician</a:t>
            </a:r>
          </a:p>
        </p:txBody>
      </p:sp>
      <p:pic>
        <p:nvPicPr>
          <p:cNvPr id="3076" name="Picture 4" descr="赵爽">
            <a:extLst>
              <a:ext uri="{FF2B5EF4-FFF2-40B4-BE49-F238E27FC236}">
                <a16:creationId xmlns:a16="http://schemas.microsoft.com/office/drawing/2014/main" id="{55B1F035-5F1A-2C31-EBEF-7E1521A9B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6194" y="1886549"/>
            <a:ext cx="2900363" cy="393906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a:extLst>
              <a:ext uri="{FF2B5EF4-FFF2-40B4-BE49-F238E27FC236}">
                <a16:creationId xmlns:a16="http://schemas.microsoft.com/office/drawing/2014/main" id="{F46EA7C5-0F8A-C5DA-5532-38347E4F6D02}"/>
              </a:ext>
            </a:extLst>
          </p:cNvPr>
          <p:cNvSpPr txBox="1"/>
          <p:nvPr/>
        </p:nvSpPr>
        <p:spPr>
          <a:xfrm>
            <a:off x="7029450" y="5628472"/>
            <a:ext cx="4133849" cy="461665"/>
          </a:xfrm>
          <a:prstGeom prst="rect">
            <a:avLst/>
          </a:prstGeom>
          <a:noFill/>
        </p:spPr>
        <p:txBody>
          <a:bodyPr wrap="square" rtlCol="0">
            <a:spAutoFit/>
          </a:bodyPr>
          <a:lstStyle/>
          <a:p>
            <a:pPr algn="ctr"/>
            <a:r>
              <a:rPr lang="en-US" sz="2400" dirty="0"/>
              <a:t>Zhao, Shuang (around 300 AC)</a:t>
            </a:r>
          </a:p>
        </p:txBody>
      </p:sp>
      <p:sp>
        <p:nvSpPr>
          <p:cNvPr id="5" name="文本框 4">
            <a:extLst>
              <a:ext uri="{FF2B5EF4-FFF2-40B4-BE49-F238E27FC236}">
                <a16:creationId xmlns:a16="http://schemas.microsoft.com/office/drawing/2014/main" id="{A15A7A87-FF84-11E2-9452-C7D3305B4DF7}"/>
              </a:ext>
            </a:extLst>
          </p:cNvPr>
          <p:cNvSpPr txBox="1"/>
          <p:nvPr/>
        </p:nvSpPr>
        <p:spPr>
          <a:xfrm>
            <a:off x="962383" y="5656244"/>
            <a:ext cx="5610224" cy="461665"/>
          </a:xfrm>
          <a:prstGeom prst="rect">
            <a:avLst/>
          </a:prstGeom>
          <a:noFill/>
        </p:spPr>
        <p:txBody>
          <a:bodyPr wrap="square" rtlCol="0">
            <a:spAutoFit/>
          </a:bodyPr>
          <a:lstStyle/>
          <a:p>
            <a:pPr algn="ctr"/>
            <a:r>
              <a:rPr lang="en-US" sz="2400" dirty="0"/>
              <a:t>A copy of “Zhou Bi” published on 1783</a:t>
            </a:r>
            <a:endParaRPr lang="en-US" dirty="0"/>
          </a:p>
        </p:txBody>
      </p:sp>
      <p:pic>
        <p:nvPicPr>
          <p:cNvPr id="12290" name="Picture 2" descr="undefined">
            <a:extLst>
              <a:ext uri="{FF2B5EF4-FFF2-40B4-BE49-F238E27FC236}">
                <a16:creationId xmlns:a16="http://schemas.microsoft.com/office/drawing/2014/main" id="{4018E781-13DE-6200-F6F1-7CC5EF2CB7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679" y="2035736"/>
            <a:ext cx="5035633" cy="3530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50523B8-7757-23CA-0E27-A52434223B4E}"/>
              </a:ext>
            </a:extLst>
          </p:cNvPr>
          <p:cNvSpPr>
            <a:spLocks noGrp="1"/>
          </p:cNvSpPr>
          <p:nvPr>
            <p:ph type="title"/>
          </p:nvPr>
        </p:nvSpPr>
        <p:spPr/>
        <p:txBody>
          <a:bodyPr/>
          <a:lstStyle/>
          <a:p>
            <a:r>
              <a:rPr lang="en-US" dirty="0"/>
              <a:t>Proofs of Pythagorean Theorem</a:t>
            </a:r>
          </a:p>
        </p:txBody>
      </p:sp>
      <p:pic>
        <p:nvPicPr>
          <p:cNvPr id="4" name="Picture 2">
            <a:extLst>
              <a:ext uri="{FF2B5EF4-FFF2-40B4-BE49-F238E27FC236}">
                <a16:creationId xmlns:a16="http://schemas.microsoft.com/office/drawing/2014/main" id="{2ECC26C3-F755-3CFD-962E-16E90EA75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855" y="1924050"/>
            <a:ext cx="161925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674485"/>
      </p:ext>
    </p:extLst>
  </p:cSld>
  <p:clrMapOvr>
    <a:masterClrMapping/>
  </p:clrMapOvr>
</p:sld>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711</TotalTime>
  <Words>361</Words>
  <Application>Microsoft Office PowerPoint</Application>
  <PresentationFormat>宽屏</PresentationFormat>
  <Paragraphs>48</Paragraphs>
  <Slides>15</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15</vt:i4>
      </vt:variant>
    </vt:vector>
  </HeadingPairs>
  <TitlesOfParts>
    <vt:vector size="21" baseType="lpstr">
      <vt:lpstr>Arial</vt:lpstr>
      <vt:lpstr>Calibri</vt:lpstr>
      <vt:lpstr>Calibri Light</vt:lpstr>
      <vt:lpstr>Cambria Math</vt:lpstr>
      <vt:lpstr>Wingdings</vt:lpstr>
      <vt:lpstr>回顾</vt:lpstr>
      <vt:lpstr>Math 035 General View of Mathematics</vt:lpstr>
      <vt:lpstr>Pythagorean Theorem</vt:lpstr>
      <vt:lpstr>Pythagorean Theorem</vt:lpstr>
      <vt:lpstr>Proof of Pythagorean Theorem</vt:lpstr>
      <vt:lpstr>A Proof from Ancient Chinese Mathematician</vt:lpstr>
      <vt:lpstr>A Proof from Ancient Chinese Mathematician</vt:lpstr>
      <vt:lpstr>A Proof from Ancient Chinese Mathematician</vt:lpstr>
      <vt:lpstr>A Proof from Ancient Chinese Mathematician</vt:lpstr>
      <vt:lpstr>Proofs of Pythagorean Theorem</vt:lpstr>
      <vt:lpstr>Proofs of Pythagorean Theorem</vt:lpstr>
      <vt:lpstr>Proofs of Pythagorean Theorem</vt:lpstr>
      <vt:lpstr>Consequences of Pythagorem Theorem</vt:lpstr>
      <vt:lpstr>Consequences of Pythagorem Theorem</vt:lpstr>
      <vt:lpstr>Consequences of Pythagorem Theorem</vt:lpstr>
      <vt:lpstr>Consequences of Pythagorem Theorem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035 General View of Mathematics</dc:title>
  <dc:creator>Qiu Hongda</dc:creator>
  <cp:lastModifiedBy>Qiu Hongda</cp:lastModifiedBy>
  <cp:revision>12</cp:revision>
  <dcterms:created xsi:type="dcterms:W3CDTF">2023-08-27T01:20:18Z</dcterms:created>
  <dcterms:modified xsi:type="dcterms:W3CDTF">2023-08-27T13:11:48Z</dcterms:modified>
</cp:coreProperties>
</file>