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7" r:id="rId2"/>
    <p:sldId id="259" r:id="rId3"/>
    <p:sldId id="263" r:id="rId4"/>
    <p:sldId id="261" r:id="rId5"/>
    <p:sldId id="262" r:id="rId6"/>
    <p:sldId id="260" r:id="rId7"/>
    <p:sldId id="266" r:id="rId8"/>
    <p:sldId id="265" r:id="rId9"/>
    <p:sldId id="264" r:id="rId10"/>
    <p:sldId id="267" r:id="rId11"/>
    <p:sldId id="268" r:id="rId12"/>
    <p:sldId id="269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75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5A21D7-F912-4024-BDD6-D7664B8B5A56}" type="datetimeFigureOut">
              <a:rPr lang="en-US" smtClean="0"/>
              <a:t>9/17/2023</a:t>
            </a:fld>
            <a:endParaRPr 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37C452-E742-4DB5-B69A-F5EF672185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8125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AFBA7-1C32-4BDF-A089-9E28B92410C6}" type="datetimeFigureOut">
              <a:rPr lang="en-US" smtClean="0"/>
              <a:t>9/17/2023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575ED-855D-4400-9B1C-5D99C80EBF46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30471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AFBA7-1C32-4BDF-A089-9E28B92410C6}" type="datetimeFigureOut">
              <a:rPr lang="en-US" smtClean="0"/>
              <a:t>9/17/2023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575ED-855D-4400-9B1C-5D99C80EBF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6779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AFBA7-1C32-4BDF-A089-9E28B92410C6}" type="datetimeFigureOut">
              <a:rPr lang="en-US" smtClean="0"/>
              <a:t>9/17/2023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575ED-855D-4400-9B1C-5D99C80EBF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4670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AFBA7-1C32-4BDF-A089-9E28B92410C6}" type="datetimeFigureOut">
              <a:rPr lang="en-US" smtClean="0"/>
              <a:t>9/17/2023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575ED-855D-4400-9B1C-5D99C80EBF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5770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AFBA7-1C32-4BDF-A089-9E28B92410C6}" type="datetimeFigureOut">
              <a:rPr lang="en-US" smtClean="0"/>
              <a:t>9/17/2023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575ED-855D-4400-9B1C-5D99C80EBF46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6589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AFBA7-1C32-4BDF-A089-9E28B92410C6}" type="datetimeFigureOut">
              <a:rPr lang="en-US" smtClean="0"/>
              <a:t>9/17/2023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575ED-855D-4400-9B1C-5D99C80EBF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1371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AFBA7-1C32-4BDF-A089-9E28B92410C6}" type="datetimeFigureOut">
              <a:rPr lang="en-US" smtClean="0"/>
              <a:t>9/17/2023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575ED-855D-4400-9B1C-5D99C80EBF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130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AFBA7-1C32-4BDF-A089-9E28B92410C6}" type="datetimeFigureOut">
              <a:rPr lang="en-US" smtClean="0"/>
              <a:t>9/17/2023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575ED-855D-4400-9B1C-5D99C80EBF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0946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AFBA7-1C32-4BDF-A089-9E28B92410C6}" type="datetimeFigureOut">
              <a:rPr lang="en-US" smtClean="0"/>
              <a:t>9/17/2023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575ED-855D-4400-9B1C-5D99C80EBF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2066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E85AFBA7-1C32-4BDF-A089-9E28B92410C6}" type="datetimeFigureOut">
              <a:rPr lang="en-US" smtClean="0"/>
              <a:t>9/17/2023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B8575ED-855D-4400-9B1C-5D99C80EBF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445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AFBA7-1C32-4BDF-A089-9E28B92410C6}" type="datetimeFigureOut">
              <a:rPr lang="en-US" smtClean="0"/>
              <a:t>9/17/2023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575ED-855D-4400-9B1C-5D99C80EBF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2630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E85AFBA7-1C32-4BDF-A089-9E28B92410C6}" type="datetimeFigureOut">
              <a:rPr lang="en-US" smtClean="0"/>
              <a:t>9/17/2023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0B8575ED-855D-4400-9B1C-5D99C80EBF46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6533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mailto:hqiu@psu.edu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5D93EE7-4704-4037-CC49-269DF7B14B3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zh-CN" sz="4800" dirty="0"/>
              <a:t>Math 035 General View of Mathematics</a:t>
            </a:r>
            <a:endParaRPr lang="zh-CN" altLang="en-US" sz="4800" dirty="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F649B9D9-9070-26E3-DF05-7BE88B13F587}"/>
              </a:ext>
            </a:extLst>
          </p:cNvPr>
          <p:cNvSpPr txBox="1"/>
          <p:nvPr/>
        </p:nvSpPr>
        <p:spPr>
          <a:xfrm>
            <a:off x="1247775" y="4438650"/>
            <a:ext cx="9829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Hongda Qiu</a:t>
            </a:r>
          </a:p>
          <a:p>
            <a:r>
              <a:rPr lang="en-US" dirty="0"/>
              <a:t>Department of Mathematics</a:t>
            </a:r>
          </a:p>
          <a:p>
            <a:r>
              <a:rPr lang="en-US" dirty="0">
                <a:hlinkClick r:id="rId2"/>
              </a:rPr>
              <a:t>hqiu@psu.edu</a:t>
            </a:r>
            <a:endParaRPr lang="en-US" dirty="0"/>
          </a:p>
          <a:p>
            <a:r>
              <a:rPr lang="en-US" dirty="0"/>
              <a:t>402 McAllister</a:t>
            </a:r>
          </a:p>
        </p:txBody>
      </p:sp>
      <p:pic>
        <p:nvPicPr>
          <p:cNvPr id="2050" name="Picture 2" descr="3d shapes">
            <a:extLst>
              <a:ext uri="{FF2B5EF4-FFF2-40B4-BE49-F238E27FC236}">
                <a16:creationId xmlns:a16="http://schemas.microsoft.com/office/drawing/2014/main" id="{41EC38A7-96B3-CF7B-9B16-CED737BCFA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0" y="5038814"/>
            <a:ext cx="2857500" cy="104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9320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145A5F4-F79A-1862-C634-3D65334195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Redescription of Classical Geometry</a:t>
            </a:r>
            <a:endParaRPr lang="en-US" dirty="0"/>
          </a:p>
        </p:txBody>
      </p:sp>
      <p:sp>
        <p:nvSpPr>
          <p:cNvPr id="4" name="内容占位符 2">
            <a:extLst>
              <a:ext uri="{FF2B5EF4-FFF2-40B4-BE49-F238E27FC236}">
                <a16:creationId xmlns:a16="http://schemas.microsoft.com/office/drawing/2014/main" id="{6F1FC7F0-CB72-BCDD-2282-22D3E741DB6D}"/>
              </a:ext>
            </a:extLst>
          </p:cNvPr>
          <p:cNvSpPr txBox="1">
            <a:spLocks/>
          </p:cNvSpPr>
          <p:nvPr/>
        </p:nvSpPr>
        <p:spPr>
          <a:xfrm>
            <a:off x="1097280" y="1845734"/>
            <a:ext cx="4558898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US" sz="2400" dirty="0"/>
              <a:t>Equations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600" dirty="0"/>
              <a:t>Points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600" dirty="0"/>
              <a:t>Linear Equation—Lines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600" dirty="0"/>
              <a:t>Circles</a:t>
            </a:r>
            <a:endParaRPr lang="en-US" sz="1400" dirty="0"/>
          </a:p>
          <a:p>
            <a:pPr>
              <a:buFont typeface="Wingdings" panose="05000000000000000000" pitchFamily="2" charset="2"/>
              <a:buChar char="Ø"/>
            </a:pPr>
            <a:endParaRPr lang="en-US" sz="1800" dirty="0"/>
          </a:p>
        </p:txBody>
      </p:sp>
      <p:pic>
        <p:nvPicPr>
          <p:cNvPr id="6146" name="Picture 2" descr="3.2E: Exercises - Mathematics LibreTexts">
            <a:extLst>
              <a:ext uri="{FF2B5EF4-FFF2-40B4-BE49-F238E27FC236}">
                <a16:creationId xmlns:a16="http://schemas.microsoft.com/office/drawing/2014/main" id="{69D1F433-D01A-2491-5386-5D035C40ED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8288" y="2271713"/>
            <a:ext cx="2586037" cy="2620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ircles Equations of Circles">
            <a:extLst>
              <a:ext uri="{FF2B5EF4-FFF2-40B4-BE49-F238E27FC236}">
                <a16:creationId xmlns:a16="http://schemas.microsoft.com/office/drawing/2014/main" id="{F1DB2A0D-B9CD-0E33-BF7B-F9935EADFE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9150" y="2271713"/>
            <a:ext cx="2190750" cy="2085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16130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145A5F4-F79A-1862-C634-3D65334195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Redescription of Classical Geometry</a:t>
            </a:r>
            <a:endParaRPr lang="en-US" dirty="0"/>
          </a:p>
        </p:txBody>
      </p:sp>
      <p:sp>
        <p:nvSpPr>
          <p:cNvPr id="4" name="内容占位符 2">
            <a:extLst>
              <a:ext uri="{FF2B5EF4-FFF2-40B4-BE49-F238E27FC236}">
                <a16:creationId xmlns:a16="http://schemas.microsoft.com/office/drawing/2014/main" id="{6F1FC7F0-CB72-BCDD-2282-22D3E741DB6D}"/>
              </a:ext>
            </a:extLst>
          </p:cNvPr>
          <p:cNvSpPr txBox="1">
            <a:spLocks/>
          </p:cNvSpPr>
          <p:nvPr/>
        </p:nvSpPr>
        <p:spPr>
          <a:xfrm>
            <a:off x="1097280" y="1845734"/>
            <a:ext cx="4558898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US" sz="2400" dirty="0"/>
              <a:t>Trigonometric Functions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2400" dirty="0"/>
          </a:p>
          <a:p>
            <a:pPr>
              <a:buFont typeface="Wingdings" panose="05000000000000000000" pitchFamily="2" charset="2"/>
              <a:buChar char="Ø"/>
            </a:pPr>
            <a:endParaRPr lang="en-US" sz="1800" dirty="0"/>
          </a:p>
        </p:txBody>
      </p:sp>
      <p:pic>
        <p:nvPicPr>
          <p:cNvPr id="8194" name="Picture 2" descr="Trigonometry/Graphs of Sine and Cosine Functions - Wikibooks, open books  for an open world">
            <a:extLst>
              <a:ext uri="{FF2B5EF4-FFF2-40B4-BE49-F238E27FC236}">
                <a16:creationId xmlns:a16="http://schemas.microsoft.com/office/drawing/2014/main" id="{74D7F818-F032-CE42-907F-8D1B7DBFB7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888" y="2676950"/>
            <a:ext cx="4610862" cy="3068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>
            <a:extLst>
              <a:ext uri="{FF2B5EF4-FFF2-40B4-BE49-F238E27FC236}">
                <a16:creationId xmlns:a16="http://schemas.microsoft.com/office/drawing/2014/main" id="{930146C5-BBF7-E33D-1838-D54BACA7FF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2816" y="2374371"/>
            <a:ext cx="4943475" cy="2966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41454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145A5F4-F79A-1862-C634-3D65334195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Redescription of Classical Geometry</a:t>
            </a:r>
            <a:endParaRPr lang="en-US" dirty="0"/>
          </a:p>
        </p:txBody>
      </p:sp>
      <p:sp>
        <p:nvSpPr>
          <p:cNvPr id="4" name="内容占位符 2">
            <a:extLst>
              <a:ext uri="{FF2B5EF4-FFF2-40B4-BE49-F238E27FC236}">
                <a16:creationId xmlns:a16="http://schemas.microsoft.com/office/drawing/2014/main" id="{6F1FC7F0-CB72-BCDD-2282-22D3E741DB6D}"/>
              </a:ext>
            </a:extLst>
          </p:cNvPr>
          <p:cNvSpPr txBox="1">
            <a:spLocks/>
          </p:cNvSpPr>
          <p:nvPr/>
        </p:nvSpPr>
        <p:spPr>
          <a:xfrm>
            <a:off x="1097280" y="1845734"/>
            <a:ext cx="4558898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US" sz="2400" dirty="0"/>
              <a:t>Conic Curves</a:t>
            </a:r>
            <a:endParaRPr lang="en-US" sz="1400" dirty="0"/>
          </a:p>
          <a:p>
            <a:pPr>
              <a:buFont typeface="Wingdings" panose="05000000000000000000" pitchFamily="2" charset="2"/>
              <a:buChar char="Ø"/>
            </a:pPr>
            <a:endParaRPr lang="en-US" sz="1800" dirty="0"/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DAC67625-FABA-4CC1-CB77-5590EB6307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004" y="2767012"/>
            <a:ext cx="2667000" cy="178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>
            <a:extLst>
              <a:ext uri="{FF2B5EF4-FFF2-40B4-BE49-F238E27FC236}">
                <a16:creationId xmlns:a16="http://schemas.microsoft.com/office/drawing/2014/main" id="{812EBDE8-056F-457E-11E8-8F32AA8D8B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0" y="2643188"/>
            <a:ext cx="2667000" cy="2028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>
            <a:extLst>
              <a:ext uri="{FF2B5EF4-FFF2-40B4-BE49-F238E27FC236}">
                <a16:creationId xmlns:a16="http://schemas.microsoft.com/office/drawing/2014/main" id="{59BE344B-197D-6807-CF29-49975AEFAF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5850" y="2643188"/>
            <a:ext cx="2095500" cy="219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6A1EE21A-B027-484B-5B31-9F55CDAE2BBE}"/>
              </a:ext>
            </a:extLst>
          </p:cNvPr>
          <p:cNvSpPr txBox="1"/>
          <p:nvPr/>
        </p:nvSpPr>
        <p:spPr>
          <a:xfrm>
            <a:off x="1362191" y="4741520"/>
            <a:ext cx="1952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Ellipse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5262F386-0FFA-1866-3A5E-1AE16F7B26BE}"/>
              </a:ext>
            </a:extLst>
          </p:cNvPr>
          <p:cNvSpPr txBox="1"/>
          <p:nvPr/>
        </p:nvSpPr>
        <p:spPr>
          <a:xfrm>
            <a:off x="5119687" y="4842223"/>
            <a:ext cx="1952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Hyperbola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5FFB8640-09F8-D157-73EB-C2B7AA977543}"/>
              </a:ext>
            </a:extLst>
          </p:cNvPr>
          <p:cNvSpPr txBox="1"/>
          <p:nvPr/>
        </p:nvSpPr>
        <p:spPr>
          <a:xfrm>
            <a:off x="8777287" y="5026889"/>
            <a:ext cx="1952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Parabola</a:t>
            </a:r>
          </a:p>
        </p:txBody>
      </p:sp>
    </p:spTree>
    <p:extLst>
      <p:ext uri="{BB962C8B-B14F-4D97-AF65-F5344CB8AC3E}">
        <p14:creationId xmlns:p14="http://schemas.microsoft.com/office/powerpoint/2010/main" val="7244643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37E810E-D272-7E1A-727E-05D2DA61D0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 to Modern Math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FF58F0F-B022-AC93-CA35-7EDBD9E3A0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1845734"/>
            <a:ext cx="5313045" cy="402336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400" dirty="0"/>
              <a:t>Inspiration of European Math Research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/>
              <a:t>Society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1600" dirty="0"/>
              <a:t>The Wave of Retranslation from Arabic (12</a:t>
            </a:r>
            <a:r>
              <a:rPr lang="en-US" sz="1600" baseline="30000" dirty="0"/>
              <a:t>th</a:t>
            </a:r>
            <a:r>
              <a:rPr lang="en-US" sz="1600" dirty="0"/>
              <a:t> century) and Renaissance (14</a:t>
            </a:r>
            <a:r>
              <a:rPr lang="en-US" sz="1600" baseline="30000" dirty="0"/>
              <a:t>th</a:t>
            </a:r>
            <a:r>
              <a:rPr lang="en-US" sz="1600" dirty="0"/>
              <a:t> -16</a:t>
            </a:r>
            <a:r>
              <a:rPr lang="en-US" sz="1600" baseline="30000" dirty="0"/>
              <a:t>th</a:t>
            </a:r>
            <a:r>
              <a:rPr lang="en-US" sz="1600" dirty="0"/>
              <a:t> century)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1600" dirty="0"/>
              <a:t>Age of Enlightenment, 17</a:t>
            </a:r>
            <a:r>
              <a:rPr lang="en-US" sz="1600" baseline="30000" dirty="0"/>
              <a:t>th</a:t>
            </a:r>
            <a:r>
              <a:rPr lang="en-US" sz="1600" dirty="0"/>
              <a:t> century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240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F51FDAA-9460-1C51-DCC7-C3685DBDF8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3941" y="1941195"/>
            <a:ext cx="4531739" cy="3516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69036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37E810E-D272-7E1A-727E-05D2DA61D0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 to Modern Math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FF58F0F-B022-AC93-CA35-7EDBD9E3A0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1845734"/>
            <a:ext cx="5313045" cy="402336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400" dirty="0"/>
              <a:t>Inspiration of European Math Research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/>
              <a:t>Demands in Technology and Astronomy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1600" dirty="0"/>
              <a:t>Age f Discovery, 15</a:t>
            </a:r>
            <a:r>
              <a:rPr lang="en-US" sz="1600" baseline="30000" dirty="0"/>
              <a:t>th</a:t>
            </a:r>
            <a:r>
              <a:rPr lang="en-US" sz="1600" dirty="0"/>
              <a:t> century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1600" dirty="0"/>
              <a:t>Industrial Revolution, 18</a:t>
            </a:r>
            <a:r>
              <a:rPr lang="en-US" sz="1600" baseline="30000" dirty="0"/>
              <a:t>th</a:t>
            </a:r>
            <a:r>
              <a:rPr lang="en-US" sz="1600" dirty="0"/>
              <a:t> century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2400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F95596E2-2A27-03A3-ADC2-2169742874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875" y="1844019"/>
            <a:ext cx="2505074" cy="2493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9056F998-2C41-90A4-E374-6DE2543204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6675" y="4444365"/>
            <a:ext cx="2752032" cy="1776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73536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37E810E-D272-7E1A-727E-05D2DA61D0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 to Modern Math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FF58F0F-B022-AC93-CA35-7EDBD9E3A0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4558898" cy="402336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1800" dirty="0"/>
              <a:t>Branches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400" dirty="0"/>
              <a:t>Algebra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400" dirty="0"/>
              <a:t>Calculus and Analysis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400" dirty="0"/>
              <a:t>Geometry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400" dirty="0"/>
              <a:t>Topology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400" dirty="0"/>
              <a:t>Discrete Math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400" dirty="0"/>
              <a:t>Mathematical Physics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400" dirty="0"/>
              <a:t>Applied Math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1800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09A88890-60CB-3F19-DAD1-69AA22AAD3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275" y="1845734"/>
            <a:ext cx="2952750" cy="4442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98599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37E810E-D272-7E1A-727E-05D2DA61D0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 to French Mathematics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FF58F0F-B022-AC93-CA35-7EDBD9E3A0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4558898" cy="402336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1800" dirty="0"/>
              <a:t>The geography and society of France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600" dirty="0"/>
              <a:t>Position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600" dirty="0" err="1"/>
              <a:t>Algricuture</a:t>
            </a:r>
            <a:endParaRPr lang="en-US" sz="16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1800" dirty="0"/>
              <a:t>Centers of the Enlightenment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800" dirty="0"/>
              <a:t>The French Revolution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1800" dirty="0"/>
          </a:p>
        </p:txBody>
      </p:sp>
      <p:pic>
        <p:nvPicPr>
          <p:cNvPr id="2050" name="Picture 2" descr="Europe. | Library of Congress">
            <a:extLst>
              <a:ext uri="{FF2B5EF4-FFF2-40B4-BE49-F238E27FC236}">
                <a16:creationId xmlns:a16="http://schemas.microsoft.com/office/drawing/2014/main" id="{30D7980B-2ACF-82AB-3799-CD0D5434C2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4910" y="2111481"/>
            <a:ext cx="3315778" cy="391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E8E325A0-9454-3879-8120-8359B28F2B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2345" y="3865687"/>
            <a:ext cx="2743580" cy="2160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00059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145A5F4-F79A-1862-C634-3D65334195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René Descartes (Renatus </a:t>
            </a:r>
            <a:r>
              <a:rPr lang="en-US" sz="4800" dirty="0" err="1"/>
              <a:t>Cartesius</a:t>
            </a:r>
            <a:r>
              <a:rPr lang="en-US" sz="4800" dirty="0"/>
              <a:t>)</a:t>
            </a:r>
            <a:endParaRPr lang="en-US" dirty="0"/>
          </a:p>
        </p:txBody>
      </p:sp>
      <p:sp>
        <p:nvSpPr>
          <p:cNvPr id="4" name="内容占位符 2">
            <a:extLst>
              <a:ext uri="{FF2B5EF4-FFF2-40B4-BE49-F238E27FC236}">
                <a16:creationId xmlns:a16="http://schemas.microsoft.com/office/drawing/2014/main" id="{6F1FC7F0-CB72-BCDD-2282-22D3E741DB6D}"/>
              </a:ext>
            </a:extLst>
          </p:cNvPr>
          <p:cNvSpPr txBox="1">
            <a:spLocks/>
          </p:cNvSpPr>
          <p:nvPr/>
        </p:nvSpPr>
        <p:spPr>
          <a:xfrm>
            <a:off x="1097280" y="1845734"/>
            <a:ext cx="4558898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US" sz="1800" dirty="0"/>
              <a:t>Life (1596-1650)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18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1800" dirty="0"/>
              <a:t>Early Life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600" dirty="0"/>
              <a:t>Education, </a:t>
            </a:r>
            <a:r>
              <a:rPr lang="en-US" sz="1600" dirty="0" err="1"/>
              <a:t>Societas</a:t>
            </a:r>
            <a:r>
              <a:rPr lang="en-US" sz="1600" dirty="0"/>
              <a:t> </a:t>
            </a:r>
            <a:r>
              <a:rPr lang="en-US" sz="1600" dirty="0" err="1"/>
              <a:t>Iesu</a:t>
            </a:r>
            <a:r>
              <a:rPr lang="en-US" sz="1600" dirty="0"/>
              <a:t>, 1604-1616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18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1800" dirty="0"/>
              <a:t>Military Service in Netherland, 1618-1621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600" dirty="0"/>
              <a:t>Math Education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sz="1600" dirty="0"/>
          </a:p>
          <a:p>
            <a:pPr lvl="1">
              <a:buFont typeface="Wingdings" panose="05000000000000000000" pitchFamily="2" charset="2"/>
              <a:buChar char="Ø"/>
            </a:pPr>
            <a:endParaRPr lang="en-US" sz="160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2E0C429-A5A1-3FE1-36AD-420A5C0C95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1957388"/>
            <a:ext cx="3524250" cy="4309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63413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145A5F4-F79A-1862-C634-3D65334195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René Descartes (Renatus </a:t>
            </a:r>
            <a:r>
              <a:rPr lang="en-US" sz="4800" dirty="0" err="1"/>
              <a:t>Cartesius</a:t>
            </a:r>
            <a:r>
              <a:rPr lang="en-US" sz="4800" dirty="0"/>
              <a:t>)</a:t>
            </a:r>
            <a:endParaRPr lang="en-US" dirty="0"/>
          </a:p>
        </p:txBody>
      </p:sp>
      <p:sp>
        <p:nvSpPr>
          <p:cNvPr id="4" name="内容占位符 2">
            <a:extLst>
              <a:ext uri="{FF2B5EF4-FFF2-40B4-BE49-F238E27FC236}">
                <a16:creationId xmlns:a16="http://schemas.microsoft.com/office/drawing/2014/main" id="{6F1FC7F0-CB72-BCDD-2282-22D3E741DB6D}"/>
              </a:ext>
            </a:extLst>
          </p:cNvPr>
          <p:cNvSpPr txBox="1">
            <a:spLocks/>
          </p:cNvSpPr>
          <p:nvPr/>
        </p:nvSpPr>
        <p:spPr>
          <a:xfrm>
            <a:off x="1097280" y="1845734"/>
            <a:ext cx="4558898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US" sz="1800" dirty="0"/>
              <a:t>Works on Philosophy, 1622-1639</a:t>
            </a:r>
            <a:endParaRPr lang="en-US" sz="16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600" dirty="0" err="1"/>
              <a:t>Meditationes</a:t>
            </a:r>
            <a:r>
              <a:rPr lang="en-US" sz="1600" dirty="0"/>
              <a:t> de prima philosophia, 1641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1200" dirty="0"/>
              <a:t>Cogito ergo sum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1200" dirty="0"/>
              <a:t>Skepticism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18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1800" dirty="0"/>
              <a:t>Late life in Sweden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180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2E0C429-A5A1-3FE1-36AD-420A5C0C95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1957388"/>
            <a:ext cx="3524250" cy="4309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72779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145A5F4-F79A-1862-C634-3D65334195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René Descartes (Renatus </a:t>
            </a:r>
            <a:r>
              <a:rPr lang="en-US" sz="4800" dirty="0" err="1"/>
              <a:t>Cartesius</a:t>
            </a:r>
            <a:r>
              <a:rPr lang="en-US" sz="4800" dirty="0"/>
              <a:t>)</a:t>
            </a:r>
            <a:endParaRPr lang="en-US" dirty="0"/>
          </a:p>
        </p:txBody>
      </p:sp>
      <p:sp>
        <p:nvSpPr>
          <p:cNvPr id="4" name="内容占位符 2">
            <a:extLst>
              <a:ext uri="{FF2B5EF4-FFF2-40B4-BE49-F238E27FC236}">
                <a16:creationId xmlns:a16="http://schemas.microsoft.com/office/drawing/2014/main" id="{6F1FC7F0-CB72-BCDD-2282-22D3E741DB6D}"/>
              </a:ext>
            </a:extLst>
          </p:cNvPr>
          <p:cNvSpPr txBox="1">
            <a:spLocks/>
          </p:cNvSpPr>
          <p:nvPr/>
        </p:nvSpPr>
        <p:spPr>
          <a:xfrm>
            <a:off x="1097280" y="1845734"/>
            <a:ext cx="4558898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US" sz="1800" dirty="0"/>
              <a:t>La </a:t>
            </a:r>
            <a:r>
              <a:rPr lang="en-US" sz="1800" dirty="0" err="1"/>
              <a:t>Géométrie</a:t>
            </a:r>
            <a:r>
              <a:rPr lang="en-US" sz="1800" dirty="0"/>
              <a:t>, 1637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18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1800" dirty="0"/>
              <a:t>The impact on Mathematics, 1740-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600" dirty="0"/>
              <a:t>Prohibiting and Releasing of Descartes’s works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1800" dirty="0"/>
          </a:p>
          <a:p>
            <a:pPr>
              <a:buFont typeface="Wingdings" panose="05000000000000000000" pitchFamily="2" charset="2"/>
              <a:buChar char="Ø"/>
            </a:pPr>
            <a:endParaRPr lang="en-US" sz="1800" dirty="0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C807BC2D-2F3A-B7B4-4B53-3C54304261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1450" y="1914524"/>
            <a:ext cx="3562350" cy="416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79210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145A5F4-F79A-1862-C634-3D65334195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René Descartes (Renatus </a:t>
            </a:r>
            <a:r>
              <a:rPr lang="en-US" sz="4800" dirty="0" err="1"/>
              <a:t>Cartesius</a:t>
            </a:r>
            <a:r>
              <a:rPr lang="en-US" sz="4800" dirty="0"/>
              <a:t>)</a:t>
            </a:r>
            <a:endParaRPr lang="en-US" dirty="0"/>
          </a:p>
        </p:txBody>
      </p:sp>
      <p:sp>
        <p:nvSpPr>
          <p:cNvPr id="4" name="内容占位符 2">
            <a:extLst>
              <a:ext uri="{FF2B5EF4-FFF2-40B4-BE49-F238E27FC236}">
                <a16:creationId xmlns:a16="http://schemas.microsoft.com/office/drawing/2014/main" id="{6F1FC7F0-CB72-BCDD-2282-22D3E741DB6D}"/>
              </a:ext>
            </a:extLst>
          </p:cNvPr>
          <p:cNvSpPr txBox="1">
            <a:spLocks/>
          </p:cNvSpPr>
          <p:nvPr/>
        </p:nvSpPr>
        <p:spPr>
          <a:xfrm>
            <a:off x="1097280" y="1845734"/>
            <a:ext cx="4558898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US" sz="1800" dirty="0"/>
              <a:t>Idea of Coordinates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18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1800" dirty="0"/>
              <a:t>Analytical Geometry</a:t>
            </a:r>
            <a:endParaRPr lang="en-US" sz="1400" dirty="0"/>
          </a:p>
          <a:p>
            <a:pPr>
              <a:buFont typeface="Wingdings" panose="05000000000000000000" pitchFamily="2" charset="2"/>
              <a:buChar char="Ø"/>
            </a:pPr>
            <a:endParaRPr lang="en-US" sz="1800" dirty="0"/>
          </a:p>
        </p:txBody>
      </p:sp>
      <p:pic>
        <p:nvPicPr>
          <p:cNvPr id="4098" name="Picture 2" descr="Cartesian coordinate system - Wikipedia">
            <a:extLst>
              <a:ext uri="{FF2B5EF4-FFF2-40B4-BE49-F238E27FC236}">
                <a16:creationId xmlns:a16="http://schemas.microsoft.com/office/drawing/2014/main" id="{7BC447F1-D7F8-0B55-F7FD-9E5F63BC63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4163" y="2292457"/>
            <a:ext cx="3576637" cy="3576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1731267"/>
      </p:ext>
    </p:extLst>
  </p:cSld>
  <p:clrMapOvr>
    <a:masterClrMapping/>
  </p:clrMapOvr>
</p:sld>
</file>

<file path=ppt/theme/theme1.xml><?xml version="1.0" encoding="utf-8"?>
<a:theme xmlns:a="http://schemas.openxmlformats.org/drawingml/2006/main" name="回顾">
  <a:themeElements>
    <a:clrScheme name="回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回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回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286</TotalTime>
  <Words>223</Words>
  <Application>Microsoft Office PowerPoint</Application>
  <PresentationFormat>宽屏</PresentationFormat>
  <Paragraphs>66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Wingdings</vt:lpstr>
      <vt:lpstr>回顾</vt:lpstr>
      <vt:lpstr>Math 035 General View of Mathematics</vt:lpstr>
      <vt:lpstr>Introduction to Modern Math</vt:lpstr>
      <vt:lpstr>Introduction to Modern Math</vt:lpstr>
      <vt:lpstr>Introduction to Modern Math</vt:lpstr>
      <vt:lpstr>Introduction to French Mathematics</vt:lpstr>
      <vt:lpstr>René Descartes (Renatus Cartesius)</vt:lpstr>
      <vt:lpstr>René Descartes (Renatus Cartesius)</vt:lpstr>
      <vt:lpstr>René Descartes (Renatus Cartesius)</vt:lpstr>
      <vt:lpstr>René Descartes (Renatus Cartesius)</vt:lpstr>
      <vt:lpstr>Redescription of Classical Geometry</vt:lpstr>
      <vt:lpstr>Redescription of Classical Geometry</vt:lpstr>
      <vt:lpstr>Redescription of Classical Geometry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 035 General View of Mathematics</dc:title>
  <dc:creator>Qiu Hongda</dc:creator>
  <cp:lastModifiedBy>Qiu Hongda</cp:lastModifiedBy>
  <cp:revision>83</cp:revision>
  <dcterms:created xsi:type="dcterms:W3CDTF">2023-08-28T22:36:05Z</dcterms:created>
  <dcterms:modified xsi:type="dcterms:W3CDTF">2023-09-18T05:11:50Z</dcterms:modified>
</cp:coreProperties>
</file>