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7" r:id="rId3"/>
    <p:sldId id="268" r:id="rId4"/>
    <p:sldId id="279" r:id="rId5"/>
    <p:sldId id="271" r:id="rId6"/>
    <p:sldId id="282" r:id="rId7"/>
    <p:sldId id="281" r:id="rId8"/>
    <p:sldId id="283" r:id="rId9"/>
    <p:sldId id="284" r:id="rId10"/>
    <p:sldId id="285" r:id="rId11"/>
    <p:sldId id="286" r:id="rId12"/>
    <p:sldId id="260" r:id="rId13"/>
    <p:sldId id="280" r:id="rId14"/>
    <p:sldId id="28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77" autoAdjust="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outlineViewPr>
    <p:cViewPr>
      <p:scale>
        <a:sx n="33" d="100"/>
        <a:sy n="33" d="100"/>
      </p:scale>
      <p:origin x="0" y="-2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21D7-F912-4024-BDD6-D7664B8B5A5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C452-E742-4DB5-B69A-F5EF6721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8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5AFBA7-1C32-4BDF-A089-9E28B92410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AFBA7-1C32-4BDF-A089-9E28B92410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qiu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93EE7-4704-4037-CC49-269DF7B14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Math 035 General View of Mathematics</a:t>
            </a:r>
            <a:endParaRPr lang="zh-CN" altLang="en-US" sz="4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49B9D9-9070-26E3-DF05-7BE88B13F587}"/>
              </a:ext>
            </a:extLst>
          </p:cNvPr>
          <p:cNvSpPr txBox="1"/>
          <p:nvPr/>
        </p:nvSpPr>
        <p:spPr>
          <a:xfrm>
            <a:off x="1247775" y="4438650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Hongda Qiu</a:t>
            </a:r>
          </a:p>
          <a:p>
            <a:r>
              <a:rPr lang="en-US" dirty="0"/>
              <a:t>Department of Mathematics</a:t>
            </a:r>
          </a:p>
          <a:p>
            <a:r>
              <a:rPr lang="en-US" dirty="0">
                <a:hlinkClick r:id="rId2"/>
              </a:rPr>
              <a:t>hqiu@psu.edu</a:t>
            </a:r>
            <a:endParaRPr lang="en-US" dirty="0"/>
          </a:p>
          <a:p>
            <a:r>
              <a:rPr lang="en-US" dirty="0"/>
              <a:t>402 McAllister</a:t>
            </a:r>
          </a:p>
        </p:txBody>
      </p:sp>
      <p:pic>
        <p:nvPicPr>
          <p:cNvPr id="2050" name="Picture 2" descr="3d shapes">
            <a:extLst>
              <a:ext uri="{FF2B5EF4-FFF2-40B4-BE49-F238E27FC236}">
                <a16:creationId xmlns:a16="http://schemas.microsoft.com/office/drawing/2014/main" id="{41EC38A7-96B3-CF7B-9B16-CED737BC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038814"/>
            <a:ext cx="2857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 Mathematics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138108" cy="43141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education system of Soviet Union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Inspiring factors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Poor literacy ratio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Lack of resource and poor economy after war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The strong desire for industrialization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The centralized and uniform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10-year compulsory education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Undergraduate and graduate education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Special system for talented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Competitions in Mathematics, Physics and Chemistry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81EA404-3576-E4D5-BE4C-0DEAB4CF8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683" y="2431183"/>
            <a:ext cx="3789142" cy="263642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6323B02-10F4-C605-4590-5D156860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55" y="2431183"/>
            <a:ext cx="23812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6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 Mathematics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138108" cy="43141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Advanced Mathematical education in Soviet Union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Major in Mathematics and Mechanics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1C626199-67A6-2208-FE3C-C538C66CF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31860"/>
            <a:ext cx="3104029" cy="232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D6511F2-93B7-D355-41AB-D320ED26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59" y="4215159"/>
            <a:ext cx="14287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5C325C-E339-EBE0-B431-87197087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1" y="418658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5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Andrey Kolmogorov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Life (1903-1987)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Early Life</a:t>
            </a: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621429C-130E-F388-23B4-3D3793C3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310623"/>
            <a:ext cx="14287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ndrei Nikolaevich Kolmogorov">
            <a:extLst>
              <a:ext uri="{FF2B5EF4-FFF2-40B4-BE49-F238E27FC236}">
                <a16:creationId xmlns:a16="http://schemas.microsoft.com/office/drawing/2014/main" id="{7E7BD95A-6F02-04FE-D46F-8C9C4026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2" y="2002758"/>
            <a:ext cx="2572871" cy="386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4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Andrey Kolmogorov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Life (1903-1987)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Early Life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Education Experience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Moscow State University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3AF6D9-E7FA-1077-F51E-8C09077A3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76" y="1845734"/>
            <a:ext cx="2903444" cy="42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621429C-130E-F388-23B4-3D3793C3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310623"/>
            <a:ext cx="14287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hat is Kolmogorov Complexity? | Kyle Richardson">
            <a:extLst>
              <a:ext uri="{FF2B5EF4-FFF2-40B4-BE49-F238E27FC236}">
                <a16:creationId xmlns:a16="http://schemas.microsoft.com/office/drawing/2014/main" id="{C9F99DD7-58FA-9925-85BE-D8FBDC85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00" y="2120916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5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Andrey Kolmogorov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Career at Moscow State University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Research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6BD1136-9249-FE76-48B3-A7DCD52C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46" y="2133136"/>
            <a:ext cx="3259569" cy="21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8C4D06D8-4EFC-48C0-EFAF-921F58CDA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221" y="3640905"/>
            <a:ext cx="2095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6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European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5889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Remarks on Russian Imperial Math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6FAE06-E0F9-657D-3C67-2C3840CE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62" y="1928812"/>
            <a:ext cx="2095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C4A3C36-0405-C267-7D45-F0C37742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46" y="2052637"/>
            <a:ext cx="20955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5BAC255-8697-5576-9179-2B0B5E338F83}"/>
              </a:ext>
            </a:extLst>
          </p:cNvPr>
          <p:cNvSpPr txBox="1"/>
          <p:nvPr/>
        </p:nvSpPr>
        <p:spPr>
          <a:xfrm>
            <a:off x="8418929" y="5120641"/>
            <a:ext cx="288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Aleksandr Lyapunov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286B57D-35A3-69E7-5582-963672C5B3BE}"/>
              </a:ext>
            </a:extLst>
          </p:cNvPr>
          <p:cNvSpPr txBox="1"/>
          <p:nvPr/>
        </p:nvSpPr>
        <p:spPr>
          <a:xfrm>
            <a:off x="6268611" y="5120639"/>
            <a:ext cx="193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Andrey Markov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1BE8118-4C2E-9DEE-8C4E-824BCD87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45" y="4172901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44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4"/>
            <a:ext cx="686338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significant change of scientific research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 flash-back: scientific research before 20 century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“Workshop”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“Big Science” and Manufacturing Science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Manhattan Project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Space Engineering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Military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Automobile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role of administrative management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28" name="Picture 4" descr="一团燃烧的蘑菇云冲天而上，将天际染为红色。">
            <a:extLst>
              <a:ext uri="{FF2B5EF4-FFF2-40B4-BE49-F238E27FC236}">
                <a16:creationId xmlns:a16="http://schemas.microsoft.com/office/drawing/2014/main" id="{50AE429F-9D41-9FDC-DCD7-CC9EE3EF4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803" y="2081773"/>
            <a:ext cx="2857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工人陆续走出厂房，其中绝大多数是女工。他们身后有一张布告牌，上书“让C.E.W.计数继续保护计划的机密信息！”">
            <a:extLst>
              <a:ext uri="{FF2B5EF4-FFF2-40B4-BE49-F238E27FC236}">
                <a16:creationId xmlns:a16="http://schemas.microsoft.com/office/drawing/2014/main" id="{0F2EB8A2-1E68-E39F-CA1D-3F08B71D7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91" y="4354619"/>
            <a:ext cx="2095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54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845734"/>
            <a:ext cx="686338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significant change of scientific research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New branches of mathematics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Scientific Computing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Mathematical Physics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Data Science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050" name="Picture 2" descr="upload.wikimedia.org/wikipedia/commons/4/40/Benzen...">
            <a:extLst>
              <a:ext uri="{FF2B5EF4-FFF2-40B4-BE49-F238E27FC236}">
                <a16:creationId xmlns:a16="http://schemas.microsoft.com/office/drawing/2014/main" id="{FA356CA3-BC5A-27A4-1422-A988E0B7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89" y="1996328"/>
            <a:ext cx="17335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C3D18F1-4845-9FC7-B638-EE0D4803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03" y="3090583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4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 Mathematics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suppression in Russian Empire and the resistance of ordinary people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Serfdom in Russian Empire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Industrialization of Russia and the rise of great cities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Resource of labors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Life of workers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53D93-70E0-39DD-6AA8-186EAD8BE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37" y="4133483"/>
            <a:ext cx="3006537" cy="213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6153A0E-AD97-EAD4-E496-1DA527A0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37" y="1863090"/>
            <a:ext cx="3006537" cy="21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4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 Mathematics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suppression in Russian Empire and the resistance of ordinary people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Life of workers in Russia cities and the awakening of the whole worker’s class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political arguments of the working class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Working-hours and public welfare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Peace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World War 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Equality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Education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Opportunity of laboring and employment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89ECF8D-E812-C9BB-4C0C-669F31B6C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69" y="5386358"/>
            <a:ext cx="2381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70383A0A-3532-CAB9-F66E-328A0F72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90" y="2131808"/>
            <a:ext cx="2858621" cy="40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ravda – published on 5 May 1912 (22 April 1912 OS)">
            <a:extLst>
              <a:ext uri="{FF2B5EF4-FFF2-40B4-BE49-F238E27FC236}">
                <a16:creationId xmlns:a16="http://schemas.microsoft.com/office/drawing/2014/main" id="{A2A38E0D-4A8C-A75C-B37C-E20992F90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15" y="3052482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3A663AD-4555-1105-A229-A0DFA8530B62}"/>
              </a:ext>
            </a:extLst>
          </p:cNvPr>
          <p:cNvSpPr txBox="1"/>
          <p:nvPr/>
        </p:nvSpPr>
        <p:spPr>
          <a:xfrm>
            <a:off x="6411781" y="5798267"/>
            <a:ext cx="561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Newspaper published by working class political forces</a:t>
            </a:r>
          </a:p>
        </p:txBody>
      </p:sp>
    </p:spTree>
    <p:extLst>
      <p:ext uri="{BB962C8B-B14F-4D97-AF65-F5344CB8AC3E}">
        <p14:creationId xmlns:p14="http://schemas.microsoft.com/office/powerpoint/2010/main" val="415530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 Mathematics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5186980" cy="43141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October Revolution, 1917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Early political activities of the working class and the rise of the Bolsheviks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February Revolution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The Russian Provisional Government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err="1"/>
              <a:t>Strikings</a:t>
            </a:r>
            <a:r>
              <a:rPr lang="en-US" sz="1600" dirty="0"/>
              <a:t> and protests against the War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13266DF-058C-75EB-929B-97A70EB5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674" y="2059708"/>
            <a:ext cx="1509046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7438376-6300-1F2E-63AB-112190927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24" y="2059708"/>
            <a:ext cx="27146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ussian October Revolution - Lesson of persistence to national independence and socialism - ảnh 1">
            <a:extLst>
              <a:ext uri="{FF2B5EF4-FFF2-40B4-BE49-F238E27FC236}">
                <a16:creationId xmlns:a16="http://schemas.microsoft.com/office/drawing/2014/main" id="{10859DE4-E7C3-8A6E-3DCB-08493DA83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66" y="4279686"/>
            <a:ext cx="2798431" cy="18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6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 Mathematics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138108" cy="43141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October Revolution, 1917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Preparation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Participance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The incident of Cruiser Aurora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The first military attack at the Winter Palace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Military actions in cities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Moscow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Saint Petersburg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Ural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Baku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The result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The foundation of Soviet Russia and Soviet Union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B407357-AB94-759D-A8C7-F5B4B140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30" y="2719510"/>
            <a:ext cx="3208244" cy="25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EF325B3-566D-4EB7-17C8-4D07C40A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44" y="2121113"/>
            <a:ext cx="26193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9AB75CBE-D809-41CD-4A89-27180E21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81" y="4230985"/>
            <a:ext cx="28575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Modern Mathematics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4138108" cy="43141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Soviet Union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Soviet festivals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International Women’s day, March 8th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International Worker’s day, May 1</a:t>
            </a:r>
            <a:r>
              <a:rPr lang="en-US" baseline="30000" dirty="0"/>
              <a:t>st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Remarks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3314" name="Picture 2" descr="苏联的位置">
            <a:extLst>
              <a:ext uri="{FF2B5EF4-FFF2-40B4-BE49-F238E27FC236}">
                <a16:creationId xmlns:a16="http://schemas.microsoft.com/office/drawing/2014/main" id="{50E3697E-F272-571E-E82C-AAE1D8BC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636" y="2027705"/>
            <a:ext cx="3360084" cy="33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苏联国旗（1955－1991）">
            <a:extLst>
              <a:ext uri="{FF2B5EF4-FFF2-40B4-BE49-F238E27FC236}">
                <a16:creationId xmlns:a16="http://schemas.microsoft.com/office/drawing/2014/main" id="{1D9171FA-E52B-1EE1-BB8B-2782509F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4354085"/>
            <a:ext cx="1810874" cy="9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1C7CB42E-07F1-A706-D616-FD42E6648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15" y="2027705"/>
            <a:ext cx="1810874" cy="187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2F74C7CD-5871-F424-524F-E157C9B1E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86" y="4091556"/>
            <a:ext cx="1334404" cy="20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>
            <a:extLst>
              <a:ext uri="{FF2B5EF4-FFF2-40B4-BE49-F238E27FC236}">
                <a16:creationId xmlns:a16="http://schemas.microsoft.com/office/drawing/2014/main" id="{73193531-3036-6754-5020-3574F81AE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53" y="4635882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4534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3387</TotalTime>
  <Words>376</Words>
  <Application>Microsoft Office PowerPoint</Application>
  <PresentationFormat>宽屏</PresentationFormat>
  <Paragraphs>103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回顾</vt:lpstr>
      <vt:lpstr>Math 035 General View of Mathematics</vt:lpstr>
      <vt:lpstr>Introduction to European Mathematics</vt:lpstr>
      <vt:lpstr>Introduction to Modern Mathematics</vt:lpstr>
      <vt:lpstr>Introduction to Modern Mathematics</vt:lpstr>
      <vt:lpstr>Introduction to Modern Mathematics</vt:lpstr>
      <vt:lpstr>Introduction to Modern Mathematics</vt:lpstr>
      <vt:lpstr>Introduction to Modern Mathematics</vt:lpstr>
      <vt:lpstr>Introduction to Modern Mathematics</vt:lpstr>
      <vt:lpstr>Introduction to Modern Mathematics</vt:lpstr>
      <vt:lpstr>Introduction to Modern Mathematics</vt:lpstr>
      <vt:lpstr>Introduction to Modern Mathematics</vt:lpstr>
      <vt:lpstr>Andrey Kolmogorov</vt:lpstr>
      <vt:lpstr>Andrey Kolmogorov</vt:lpstr>
      <vt:lpstr>Andrey Kolmogorov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035 General View of Mathematics</dc:title>
  <dc:creator>Qiu Hongda</dc:creator>
  <cp:lastModifiedBy>Hongda Qiu</cp:lastModifiedBy>
  <cp:revision>208</cp:revision>
  <dcterms:created xsi:type="dcterms:W3CDTF">2023-08-28T22:36:05Z</dcterms:created>
  <dcterms:modified xsi:type="dcterms:W3CDTF">2023-12-01T04:02:26Z</dcterms:modified>
</cp:coreProperties>
</file>