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67" r:id="rId3"/>
    <p:sldId id="260" r:id="rId4"/>
    <p:sldId id="269" r:id="rId5"/>
    <p:sldId id="268" r:id="rId6"/>
    <p:sldId id="272" r:id="rId7"/>
    <p:sldId id="270" r:id="rId8"/>
    <p:sldId id="273" r:id="rId9"/>
    <p:sldId id="271" r:id="rId10"/>
    <p:sldId id="27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5A21D7-F912-4024-BDD6-D7664B8B5A56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37C452-E742-4DB5-B69A-F5EF6721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81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3047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677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467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577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6589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137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130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094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206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85AFBA7-1C32-4BDF-A089-9E28B92410C6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44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263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85AFBA7-1C32-4BDF-A089-9E28B92410C6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6533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hqiu@psu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D93EE7-4704-4037-CC49-269DF7B14B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sz="4800" dirty="0"/>
              <a:t>Math 035 General View of Mathematics</a:t>
            </a:r>
            <a:endParaRPr lang="zh-CN" altLang="en-US" sz="4800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649B9D9-9070-26E3-DF05-7BE88B13F587}"/>
              </a:ext>
            </a:extLst>
          </p:cNvPr>
          <p:cNvSpPr txBox="1"/>
          <p:nvPr/>
        </p:nvSpPr>
        <p:spPr>
          <a:xfrm>
            <a:off x="1247775" y="4438650"/>
            <a:ext cx="982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Hongda Qiu</a:t>
            </a:r>
          </a:p>
          <a:p>
            <a:r>
              <a:rPr lang="en-US" dirty="0"/>
              <a:t>Department of Mathematics</a:t>
            </a:r>
          </a:p>
          <a:p>
            <a:r>
              <a:rPr lang="en-US" dirty="0">
                <a:hlinkClick r:id="rId2"/>
              </a:rPr>
              <a:t>hqiu@psu.edu</a:t>
            </a:r>
            <a:endParaRPr lang="en-US" dirty="0"/>
          </a:p>
          <a:p>
            <a:r>
              <a:rPr lang="en-US" dirty="0"/>
              <a:t>402 McAllister</a:t>
            </a:r>
          </a:p>
        </p:txBody>
      </p:sp>
      <p:pic>
        <p:nvPicPr>
          <p:cNvPr id="2050" name="Picture 2" descr="3d shapes">
            <a:extLst>
              <a:ext uri="{FF2B5EF4-FFF2-40B4-BE49-F238E27FC236}">
                <a16:creationId xmlns:a16="http://schemas.microsoft.com/office/drawing/2014/main" id="{41EC38A7-96B3-CF7B-9B16-CED737BCFA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0" y="5038814"/>
            <a:ext cx="2857500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932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/>
              <a:t>Évariste</a:t>
            </a:r>
            <a:r>
              <a:rPr lang="en-US" sz="4800" dirty="0"/>
              <a:t> Galois</a:t>
            </a:r>
            <a:endParaRPr lang="en-US" dirty="0"/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80" y="1845734"/>
            <a:ext cx="537972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Some further notes</a:t>
            </a:r>
            <a:endParaRPr lang="en-US" sz="1600" dirty="0"/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600" dirty="0"/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C50295D-2842-FFE8-5B61-957FC65F77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076449"/>
            <a:ext cx="3219450" cy="4156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4272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37E810E-D272-7E1A-727E-05D2DA61D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French Mathematics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FF58F0F-B022-AC93-CA35-7EDBD9E3A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6998971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The Constitutional Monarchy period: Political Turmoil in early 19</a:t>
            </a:r>
            <a:r>
              <a:rPr lang="en-US" sz="1800" baseline="30000" dirty="0"/>
              <a:t>th</a:t>
            </a:r>
            <a:r>
              <a:rPr lang="en-US" sz="1800" dirty="0"/>
              <a:t> century</a:t>
            </a:r>
            <a:endParaRPr lang="en-US" sz="16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The Fall of the French Empire (Empire </a:t>
            </a:r>
            <a:r>
              <a:rPr lang="en-US" sz="1600" dirty="0" err="1"/>
              <a:t>Français</a:t>
            </a:r>
            <a:r>
              <a:rPr lang="en-US" sz="1600" dirty="0"/>
              <a:t>) 1814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Louis XVIII 1814-1815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The Hundred Days 1815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Louis XVIII 1815-1824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Charles X 1824-1830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200" dirty="0"/>
              <a:t>The combat at the congress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The July Revolution 1830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Louis Philippe (the Citizen King) 1830-1848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The February Revolution and the French Second Republic 1848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The rise of French mathematics (19</a:t>
            </a:r>
            <a:r>
              <a:rPr lang="en-US" sz="1800" baseline="30000" dirty="0"/>
              <a:t>th</a:t>
            </a:r>
            <a:r>
              <a:rPr lang="en-US" sz="1800" dirty="0"/>
              <a:t> century)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F1F33D69-4CFF-8309-5A29-176978F087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4930" y="2109788"/>
            <a:ext cx="2095500" cy="193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>
            <a:extLst>
              <a:ext uri="{FF2B5EF4-FFF2-40B4-BE49-F238E27FC236}">
                <a16:creationId xmlns:a16="http://schemas.microsoft.com/office/drawing/2014/main" id="{4BE55771-6CBE-3498-FAC4-02FAA105F0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9680" y="4215766"/>
            <a:ext cx="2286000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1612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/>
              <a:t>Évariste</a:t>
            </a:r>
            <a:r>
              <a:rPr lang="en-US" sz="4800" dirty="0"/>
              <a:t> Galois</a:t>
            </a:r>
            <a:endParaRPr lang="en-US" dirty="0"/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80" y="1845734"/>
            <a:ext cx="4558898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Life (1811-1832)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Early Life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Education and </a:t>
            </a:r>
            <a:r>
              <a:rPr lang="en-US" sz="1600" dirty="0" err="1"/>
              <a:t>teenagehood</a:t>
            </a: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600" dirty="0"/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C50295D-2842-FFE8-5B61-957FC65F77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076449"/>
            <a:ext cx="3219450" cy="4156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E5D23F13-3CC1-5BDA-6407-270F95CD0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247" y="3805026"/>
            <a:ext cx="1359753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>
            <a:extLst>
              <a:ext uri="{FF2B5EF4-FFF2-40B4-BE49-F238E27FC236}">
                <a16:creationId xmlns:a16="http://schemas.microsoft.com/office/drawing/2014/main" id="{C8FE205E-673F-2675-84B6-596F1280A0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745" y="3419263"/>
            <a:ext cx="1905000" cy="269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6341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/>
              <a:t>Évariste</a:t>
            </a:r>
            <a:r>
              <a:rPr lang="en-US" sz="4800" dirty="0"/>
              <a:t> Galois</a:t>
            </a:r>
            <a:endParaRPr lang="en-US" dirty="0"/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80" y="1845734"/>
            <a:ext cx="4558898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Youth and the Political Chaos in France</a:t>
            </a:r>
            <a:endParaRPr lang="en-US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Expulsion from Ecole Normale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Participance in the National Guard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600" dirty="0"/>
              <a:t>Protests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600" dirty="0"/>
              <a:t>Arrests and Trials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600" dirty="0"/>
              <a:t>In-prison time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600" dirty="0"/>
              <a:t>Mathematical works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Death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400" dirty="0"/>
          </a:p>
          <a:p>
            <a:pPr>
              <a:buFont typeface="Wingdings" panose="05000000000000000000" pitchFamily="2" charset="2"/>
              <a:buChar char="Ø"/>
            </a:pPr>
            <a:endParaRPr lang="en-US" sz="2400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 lvl="1"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C50295D-2842-FFE8-5B61-957FC65F77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076449"/>
            <a:ext cx="3219450" cy="4156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>
            <a:extLst>
              <a:ext uri="{FF2B5EF4-FFF2-40B4-BE49-F238E27FC236}">
                <a16:creationId xmlns:a16="http://schemas.microsoft.com/office/drawing/2014/main" id="{0E38C260-A606-89A7-F40C-5DFE512758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4429" y="3691468"/>
            <a:ext cx="2286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5403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/>
              <a:t>Évariste</a:t>
            </a:r>
            <a:r>
              <a:rPr lang="en-US" sz="4800" dirty="0"/>
              <a:t> Galois</a:t>
            </a:r>
            <a:endParaRPr lang="en-US" dirty="0"/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79" y="1845734"/>
            <a:ext cx="5751195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The idea of “Group”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Set and Compatible Computation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Integer and Addition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Examples of Compatible Computation</a:t>
            </a:r>
            <a:endParaRPr lang="en-US" sz="16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Permutation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Rotation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Formal Definition of Group: a set with a computation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Associativity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Identity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Inverse element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600" dirty="0"/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C50295D-2842-FFE8-5B61-957FC65F77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076449"/>
            <a:ext cx="3219450" cy="4156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4163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7F1B951-A185-5CFD-03C8-2DD0ADC9E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4055745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Examples of Groups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Integers with addition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 err="1"/>
              <a:t>Rationals</a:t>
            </a:r>
            <a:r>
              <a:rPr lang="en-US" sz="1600" dirty="0"/>
              <a:t> with multiplication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The first funny example: breads with gluing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Polygons with rotation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Circle with rotation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Some concepts of Groups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Cyclic group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Subgroup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Generator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Abelian group</a:t>
            </a:r>
          </a:p>
          <a:p>
            <a:endParaRPr lang="en-US" dirty="0"/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2E4E4EE9-24DB-6DFE-B572-4B7856923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z="4800" dirty="0" err="1"/>
              <a:t>Évariste</a:t>
            </a:r>
            <a:r>
              <a:rPr lang="en-US" sz="4800" dirty="0"/>
              <a:t> Galois</a:t>
            </a:r>
            <a:endParaRPr lang="en-US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A4D7B40D-29D0-D0FE-E418-D9B79FD49B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2019299"/>
            <a:ext cx="3219450" cy="4156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1956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/>
              <a:t>Évariste</a:t>
            </a:r>
            <a:r>
              <a:rPr lang="en-US" sz="4800" dirty="0"/>
              <a:t> Galois</a:t>
            </a:r>
            <a:endParaRPr lang="en-US" dirty="0"/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80" y="1845734"/>
            <a:ext cx="537972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Application of Group theory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“Fifth order equations has no algebraic solution”</a:t>
            </a:r>
            <a:endParaRPr lang="en-US" sz="16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Research on Symmetry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https://en.wikipedia.org/wiki/List_of_convex_regular-faced_polyhedra</a:t>
            </a: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600" dirty="0"/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C50295D-2842-FFE8-5B61-957FC65F77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076449"/>
            <a:ext cx="3219450" cy="4156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51AA5FA7-668E-CA1E-D971-B238A38785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950" y="4111702"/>
            <a:ext cx="6469688" cy="2017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807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/>
              <a:t>Évariste</a:t>
            </a:r>
            <a:r>
              <a:rPr lang="en-US" sz="4800" dirty="0"/>
              <a:t> Galois</a:t>
            </a:r>
            <a:endParaRPr lang="en-US" dirty="0"/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80" y="1845734"/>
            <a:ext cx="537972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Application of Group theory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Three unsolved problems from ancient Greek math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Trisecting the angle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Doubling the cube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Square the circle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600" dirty="0"/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C50295D-2842-FFE8-5B61-957FC65F77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076449"/>
            <a:ext cx="3219450" cy="4156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>
            <a:extLst>
              <a:ext uri="{FF2B5EF4-FFF2-40B4-BE49-F238E27FC236}">
                <a16:creationId xmlns:a16="http://schemas.microsoft.com/office/drawing/2014/main" id="{75DCF83D-545A-E192-4F10-90CDC1986D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300" y="4072891"/>
            <a:ext cx="2095500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>
            <a:extLst>
              <a:ext uri="{FF2B5EF4-FFF2-40B4-BE49-F238E27FC236}">
                <a16:creationId xmlns:a16="http://schemas.microsoft.com/office/drawing/2014/main" id="{AA1FD653-5341-4D9B-F95C-BA3C5503B4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" y="4392719"/>
            <a:ext cx="2762250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6473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/>
              <a:t>Évariste</a:t>
            </a:r>
            <a:r>
              <a:rPr lang="en-US" sz="4800" dirty="0"/>
              <a:t> Galois</a:t>
            </a:r>
            <a:endParaRPr lang="en-US" dirty="0"/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80" y="1845734"/>
            <a:ext cx="537972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Application of Group theory</a:t>
            </a:r>
          </a:p>
          <a:p>
            <a:pPr marL="0" indent="0">
              <a:buNone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Computation of Isomers in Chemistry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600" dirty="0"/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/>
          </a:p>
        </p:txBody>
      </p:sp>
      <p:pic>
        <p:nvPicPr>
          <p:cNvPr id="6146" name="Picture 2" descr="丙醇的异构体">
            <a:extLst>
              <a:ext uri="{FF2B5EF4-FFF2-40B4-BE49-F238E27FC236}">
                <a16:creationId xmlns:a16="http://schemas.microsoft.com/office/drawing/2014/main" id="{3BC0E4BE-FA24-3C45-F8EB-AF3A10798D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975" y="4248150"/>
            <a:ext cx="38100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>
            <a:extLst>
              <a:ext uri="{FF2B5EF4-FFF2-40B4-BE49-F238E27FC236}">
                <a16:creationId xmlns:a16="http://schemas.microsoft.com/office/drawing/2014/main" id="{73E045F7-1851-0263-905B-FAF7D7E9F4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6944" y="1947780"/>
            <a:ext cx="3895908" cy="3819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6202667"/>
      </p:ext>
    </p:extLst>
  </p:cSld>
  <p:clrMapOvr>
    <a:masterClrMapping/>
  </p:clrMapOvr>
</p:sld>
</file>

<file path=ppt/theme/theme1.xml><?xml version="1.0" encoding="utf-8"?>
<a:theme xmlns:a="http://schemas.openxmlformats.org/drawingml/2006/main" name="回顾">
  <a:themeElements>
    <a:clrScheme name="回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388</TotalTime>
  <Words>275</Words>
  <Application>Microsoft Office PowerPoint</Application>
  <PresentationFormat>宽屏</PresentationFormat>
  <Paragraphs>92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Wingdings</vt:lpstr>
      <vt:lpstr>回顾</vt:lpstr>
      <vt:lpstr>Math 035 General View of Mathematics</vt:lpstr>
      <vt:lpstr>Introduction to French Mathematics</vt:lpstr>
      <vt:lpstr>Évariste Galois</vt:lpstr>
      <vt:lpstr>Évariste Galois</vt:lpstr>
      <vt:lpstr>Évariste Galois</vt:lpstr>
      <vt:lpstr>Évariste Galois</vt:lpstr>
      <vt:lpstr>Évariste Galois</vt:lpstr>
      <vt:lpstr>Évariste Galois</vt:lpstr>
      <vt:lpstr>Évariste Galois</vt:lpstr>
      <vt:lpstr>Évariste Galois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035 General View of Mathematics</dc:title>
  <dc:creator>Qiu Hongda</dc:creator>
  <cp:lastModifiedBy>Hongda Qiu</cp:lastModifiedBy>
  <cp:revision>138</cp:revision>
  <dcterms:created xsi:type="dcterms:W3CDTF">2023-08-28T22:36:05Z</dcterms:created>
  <dcterms:modified xsi:type="dcterms:W3CDTF">2023-09-29T04:32:16Z</dcterms:modified>
</cp:coreProperties>
</file>