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74" r:id="rId3"/>
    <p:sldId id="259" r:id="rId4"/>
    <p:sldId id="265" r:id="rId5"/>
    <p:sldId id="260" r:id="rId6"/>
    <p:sldId id="268" r:id="rId7"/>
    <p:sldId id="270" r:id="rId8"/>
    <p:sldId id="269" r:id="rId9"/>
    <p:sldId id="272" r:id="rId10"/>
    <p:sldId id="273" r:id="rId11"/>
    <p:sldId id="271" r:id="rId12"/>
    <p:sldId id="262" r:id="rId13"/>
    <p:sldId id="267" r:id="rId14"/>
    <p:sldId id="263" r:id="rId15"/>
    <p:sldId id="264" r:id="rId16"/>
    <p:sldId id="266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77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outlineViewPr>
    <p:cViewPr>
      <p:scale>
        <a:sx n="33" d="100"/>
        <a:sy n="33" d="100"/>
      </p:scale>
      <p:origin x="0" y="-2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5A21D7-F912-4024-BDD6-D7664B8B5A5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7C452-E742-4DB5-B69A-F5EF67218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81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3047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7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77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6589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130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94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06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4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63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85AFBA7-1C32-4BDF-A089-9E28B92410C6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8575ED-855D-4400-9B1C-5D99C80EBF4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533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hqiu@psu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D93EE7-4704-4037-CC49-269DF7B14B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/>
              <a:t>Math 035 General View of Mathematics</a:t>
            </a:r>
            <a:endParaRPr lang="zh-CN" altLang="en-US" sz="48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649B9D9-9070-26E3-DF05-7BE88B13F587}"/>
              </a:ext>
            </a:extLst>
          </p:cNvPr>
          <p:cNvSpPr txBox="1"/>
          <p:nvPr/>
        </p:nvSpPr>
        <p:spPr>
          <a:xfrm>
            <a:off x="1247775" y="4438650"/>
            <a:ext cx="9829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Hongda Qiu</a:t>
            </a:r>
          </a:p>
          <a:p>
            <a:r>
              <a:rPr lang="en-US" dirty="0"/>
              <a:t>Department of Mathematics</a:t>
            </a:r>
          </a:p>
          <a:p>
            <a:r>
              <a:rPr lang="en-US" dirty="0">
                <a:hlinkClick r:id="rId2"/>
              </a:rPr>
              <a:t>hqiu@psu.edu</a:t>
            </a:r>
            <a:endParaRPr lang="en-US" dirty="0"/>
          </a:p>
          <a:p>
            <a:r>
              <a:rPr lang="en-US" dirty="0"/>
              <a:t>402 McAllister</a:t>
            </a:r>
          </a:p>
        </p:txBody>
      </p:sp>
      <p:pic>
        <p:nvPicPr>
          <p:cNvPr id="2050" name="Picture 2" descr="3d shapes">
            <a:extLst>
              <a:ext uri="{FF2B5EF4-FFF2-40B4-BE49-F238E27FC236}">
                <a16:creationId xmlns:a16="http://schemas.microsoft.com/office/drawing/2014/main" id="{41EC38A7-96B3-CF7B-9B16-CED737BCFA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5038814"/>
            <a:ext cx="285750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932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Miscellaneous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/>
              <a:t>Geography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/>
              <a:t>S</a:t>
            </a:r>
            <a:r>
              <a:rPr lang="en-US" sz="1600" dirty="0"/>
              <a:t>tereographic projection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9218" name="Picture 2" descr="Euler's 1760 world map">
            <a:extLst>
              <a:ext uri="{FF2B5EF4-FFF2-40B4-BE49-F238E27FC236}">
                <a16:creationId xmlns:a16="http://schemas.microsoft.com/office/drawing/2014/main" id="{42C6E753-434B-7F56-9663-C2C46DFF1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182" y="3280166"/>
            <a:ext cx="19050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Euler's 1753 map of Africa">
            <a:extLst>
              <a:ext uri="{FF2B5EF4-FFF2-40B4-BE49-F238E27FC236}">
                <a16:creationId xmlns:a16="http://schemas.microsoft.com/office/drawing/2014/main" id="{D420BC73-64AC-CDB7-C4BB-C658096358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290" y="3308741"/>
            <a:ext cx="190500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5524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Miscellaneous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600" dirty="0"/>
              <a:t>Euler’s family life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Challenges in life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Impact on Modern World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8202" name="Picture 10">
            <a:extLst>
              <a:ext uri="{FF2B5EF4-FFF2-40B4-BE49-F238E27FC236}">
                <a16:creationId xmlns:a16="http://schemas.microsoft.com/office/drawing/2014/main" id="{27FFE11B-C31C-95A7-2E39-A0AA40DCD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5001" y="3740664"/>
            <a:ext cx="2095500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D4898BE0-D662-9430-8790-02717470C9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603" y="3578194"/>
            <a:ext cx="1871554" cy="1344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139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BF2F2-5E73-C971-4B3B-17C35E16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Seven Bridge Problem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3CF6D-EAE6-80FE-59A1-423F9E1CD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0" i="0" dirty="0">
                <a:solidFill>
                  <a:srgbClr val="202124"/>
                </a:solidFill>
                <a:effectLst/>
                <a:latin typeface="Google Sans"/>
              </a:rPr>
              <a:t>Seven Bridges of Königsberg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1026" name="Picture 2" descr="Königsberg Bridge Problem -- from Wolfram MathWorld">
            <a:extLst>
              <a:ext uri="{FF2B5EF4-FFF2-40B4-BE49-F238E27FC236}">
                <a16:creationId xmlns:a16="http://schemas.microsoft.com/office/drawing/2014/main" id="{855962BA-3FB4-5623-BFEA-FFDA98CBF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18" y="2262724"/>
            <a:ext cx="4157662" cy="360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4624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BF2F2-5E73-C971-4B3B-17C35E16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Discussion Session: Solving The Seven Bridge Problem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3CF6D-EAE6-80FE-59A1-423F9E1CD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idea of abstraction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Vertices and edges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Odd and even vertices</a:t>
            </a:r>
          </a:p>
        </p:txBody>
      </p:sp>
      <p:pic>
        <p:nvPicPr>
          <p:cNvPr id="1026" name="Picture 2" descr="Königsberg Bridge Problem -- from Wolfram MathWorld">
            <a:extLst>
              <a:ext uri="{FF2B5EF4-FFF2-40B4-BE49-F238E27FC236}">
                <a16:creationId xmlns:a16="http://schemas.microsoft.com/office/drawing/2014/main" id="{855962BA-3FB4-5623-BFEA-FFDA98CBF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18" y="2262724"/>
            <a:ext cx="4157662" cy="360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811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BF2F2-5E73-C971-4B3B-17C35E16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Discussion Session: Solving The Seven Bridge Problem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3CF6D-EAE6-80FE-59A1-423F9E1CD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idea of abstraction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Vertices and edges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Odd and even vertices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Graphs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When can a graph “be fully visited without turning”?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Simple examples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dirty="0"/>
              <a:t>Sufficient and Necessary Condition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Answer to the problem</a:t>
            </a:r>
          </a:p>
        </p:txBody>
      </p:sp>
      <p:pic>
        <p:nvPicPr>
          <p:cNvPr id="1026" name="Picture 2" descr="Königsberg Bridge Problem -- from Wolfram MathWorld">
            <a:extLst>
              <a:ext uri="{FF2B5EF4-FFF2-40B4-BE49-F238E27FC236}">
                <a16:creationId xmlns:a16="http://schemas.microsoft.com/office/drawing/2014/main" id="{855962BA-3FB4-5623-BFEA-FFDA98CBF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8018" y="2262724"/>
            <a:ext cx="4157662" cy="3606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8793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BF2F2-5E73-C971-4B3B-17C35E16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Euler’s </a:t>
            </a:r>
            <a:r>
              <a:rPr lang="en-US" altLang="zh-CN" dirty="0"/>
              <a:t>Polyhedron </a:t>
            </a:r>
            <a:r>
              <a:rPr lang="en-US" dirty="0"/>
              <a:t>Formula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723CF6D-EAE6-80FE-59A1-423F9E1CD2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What can we say about </a:t>
            </a:r>
            <a:r>
              <a:rPr lang="en-US" dirty="0" err="1">
                <a:solidFill>
                  <a:srgbClr val="202124"/>
                </a:solidFill>
                <a:latin typeface="Google Sans"/>
              </a:rPr>
              <a:t>polyhedra</a:t>
            </a:r>
            <a:r>
              <a:rPr lang="en-US" dirty="0">
                <a:solidFill>
                  <a:srgbClr val="202124"/>
                </a:solidFill>
                <a:latin typeface="Google Sans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>
              <a:solidFill>
                <a:srgbClr val="202124"/>
              </a:solidFill>
              <a:latin typeface="Google San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202124"/>
                </a:solidFill>
                <a:latin typeface="Google Sans"/>
              </a:rPr>
              <a:t>Vertices+Faces-Edges</a:t>
            </a:r>
            <a:r>
              <a:rPr lang="en-US" dirty="0">
                <a:solidFill>
                  <a:srgbClr val="202124"/>
                </a:solidFill>
                <a:latin typeface="Google Sans"/>
              </a:rPr>
              <a:t>=2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b="0" i="0" dirty="0">
              <a:solidFill>
                <a:srgbClr val="202124"/>
              </a:solidFill>
              <a:effectLst/>
              <a:latin typeface="Google Sans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202124"/>
                </a:solidFill>
                <a:latin typeface="Google Sans"/>
              </a:rPr>
              <a:t>Why is it true?</a:t>
            </a:r>
            <a:endParaRPr lang="en-US" b="0" i="0" dirty="0">
              <a:solidFill>
                <a:srgbClr val="202124"/>
              </a:solidFill>
              <a:effectLst/>
              <a:latin typeface="Google Sans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966C374-61C5-5958-2901-ECCB852DC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849" y="3428999"/>
            <a:ext cx="1218989" cy="121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A3D3284D-06F5-6C0F-90D6-0877D19411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318124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88687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84BF2F2-5E73-C971-4B3B-17C35E160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Discussion Session: Euler’s Polyhedron Formula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3723CF6D-EAE6-80FE-59A1-423F9E1CD22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>
                    <a:solidFill>
                      <a:srgbClr val="202124"/>
                    </a:solidFill>
                    <a:latin typeface="Google Sans"/>
                  </a:rPr>
                  <a:t>Proof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endParaRPr lang="en-US" b="0" i="0" dirty="0">
                  <a:solidFill>
                    <a:srgbClr val="202124"/>
                  </a:solidFill>
                  <a:effectLst/>
                  <a:latin typeface="Google Sans"/>
                </a:endParaRP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en-US" dirty="0">
                    <a:solidFill>
                      <a:srgbClr val="202124"/>
                    </a:solidFill>
                    <a:latin typeface="Google Sans"/>
                  </a:rPr>
                  <a:t>Decomposition of a polyhedron (example on a tetrahedron and a cube)</a:t>
                </a:r>
                <a:endParaRPr lang="en-US" b="0" i="0" dirty="0">
                  <a:solidFill>
                    <a:srgbClr val="202124"/>
                  </a:solidFill>
                  <a:effectLst/>
                  <a:latin typeface="Google Sans"/>
                </a:endParaRPr>
              </a:p>
              <a:p>
                <a:pPr lvl="1">
                  <a:buFont typeface="Wingdings" panose="05000000000000000000" pitchFamily="2" charset="2"/>
                  <a:buChar char="Ø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/>
                      <m:t>V</m:t>
                    </m:r>
                    <m:r>
                      <m:rPr>
                        <m:nor/>
                      </m:rPr>
                      <a:rPr lang="en-US" dirty="0"/>
                      <m:t>+</m:t>
                    </m:r>
                    <m:r>
                      <m:rPr>
                        <m:nor/>
                      </m:rPr>
                      <a:rPr lang="en-US" dirty="0"/>
                      <m:t>F</m:t>
                    </m:r>
                    <m:r>
                      <m:rPr>
                        <m:nor/>
                      </m:rPr>
                      <a:rPr lang="en-US" dirty="0"/>
                      <m:t>−</m:t>
                    </m:r>
                    <m:r>
                      <m:rPr>
                        <m:nor/>
                      </m:rPr>
                      <a:rPr lang="en-US" dirty="0"/>
                      <m:t>E</m:t>
                    </m:r>
                    <m:r>
                      <m:rPr>
                        <m:nor/>
                      </m:rPr>
                      <a:rPr lang="en-US" dirty="0"/>
                      <m:t>=?</m:t>
                    </m:r>
                  </m:oMath>
                </a14:m>
                <a:endParaRPr lang="en-US" dirty="0"/>
              </a:p>
              <a:p>
                <a:pPr lvl="1">
                  <a:buFont typeface="Wingdings" panose="05000000000000000000" pitchFamily="2" charset="2"/>
                  <a:buChar char="Ø"/>
                </a:pPr>
                <a:r>
                  <a:rPr lang="en-US" dirty="0"/>
                  <a:t>How does this constant change when we do something to the polyhedron?</a:t>
                </a:r>
              </a:p>
              <a:p>
                <a:pPr lvl="2">
                  <a:buFont typeface="Wingdings" panose="05000000000000000000" pitchFamily="2" charset="2"/>
                  <a:buChar char="Ø"/>
                </a:pPr>
                <a:r>
                  <a:rPr lang="en-US" dirty="0"/>
                  <a:t>Cutting and extending?</a:t>
                </a:r>
              </a:p>
              <a:p>
                <a:pPr lvl="2">
                  <a:buFont typeface="Wingdings" panose="05000000000000000000" pitchFamily="2" charset="2"/>
                  <a:buChar char="Ø"/>
                </a:pPr>
                <a:r>
                  <a:rPr lang="en-US" dirty="0"/>
                  <a:t>Removing?</a:t>
                </a:r>
              </a:p>
            </p:txBody>
          </p:sp>
        </mc:Choice>
        <mc:Fallback xmlns="">
          <p:sp>
            <p:nvSpPr>
              <p:cNvPr id="3" name="内容占位符 2">
                <a:extLst>
                  <a:ext uri="{FF2B5EF4-FFF2-40B4-BE49-F238E27FC236}">
                    <a16:creationId xmlns:a16="http://schemas.microsoft.com/office/drawing/2014/main" id="{3723CF6D-EAE6-80FE-59A1-423F9E1CD22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55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1BF88C8A-A532-83F8-6372-4624C22A1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2829" y="4229099"/>
            <a:ext cx="1218989" cy="1218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8A2F33-E492-D9E6-90EF-1D8D80D620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1180" y="3981344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5534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5679FCE-58FF-8CD3-EF90-98FC5875F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French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D8EBCAA-E1D8-2478-5F7B-554186431B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 few more notes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The center of math education in Europe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Académie Française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6F2444A-09D4-10E7-918D-7C3B9E099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2425" y="2109576"/>
            <a:ext cx="2095500" cy="3495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5846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German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5484495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Origin of the German Nationality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Deutsche Hanse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dirty="0"/>
              <a:t>Commercial Society</a:t>
            </a: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The rise and union of German states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zh-CN" sz="1400" dirty="0"/>
              <a:t>Holy Roman Empire (</a:t>
            </a:r>
            <a:r>
              <a:rPr lang="en-US" altLang="zh-CN" sz="1400" dirty="0" err="1"/>
              <a:t>Heiliges</a:t>
            </a:r>
            <a:r>
              <a:rPr lang="en-US" altLang="zh-CN" sz="1400" dirty="0"/>
              <a:t> </a:t>
            </a:r>
            <a:r>
              <a:rPr lang="en-US" altLang="zh-CN" sz="1400" dirty="0" err="1"/>
              <a:t>Römisches</a:t>
            </a:r>
            <a:r>
              <a:rPr lang="en-US" altLang="zh-CN" sz="1400" dirty="0"/>
              <a:t> Reich,</a:t>
            </a:r>
            <a:r>
              <a:rPr lang="zh-CN" altLang="en-US" sz="1400" dirty="0"/>
              <a:t> </a:t>
            </a:r>
            <a:r>
              <a:rPr lang="de-DE" altLang="zh-CN" sz="1400" dirty="0"/>
              <a:t>Heiliges Römisches Reich deutscher Nation</a:t>
            </a:r>
            <a:r>
              <a:rPr lang="en-US" altLang="zh-CN" sz="1400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400" dirty="0"/>
              <a:t>Prussia, Militarism and the earliest Compulsory Education</a:t>
            </a:r>
          </a:p>
        </p:txBody>
      </p:sp>
      <p:pic>
        <p:nvPicPr>
          <p:cNvPr id="4" name="Picture 2" descr="1400年的汉萨同盟">
            <a:extLst>
              <a:ext uri="{FF2B5EF4-FFF2-40B4-BE49-F238E27FC236}">
                <a16:creationId xmlns:a16="http://schemas.microsoft.com/office/drawing/2014/main" id="{9E8521AF-0A99-E54A-D695-DAABDD56E8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9721" y="1994535"/>
            <a:ext cx="4006272" cy="264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pload.wikimedia.org/wikipedia/commons/c/c1/Flag_o...">
            <a:extLst>
              <a:ext uri="{FF2B5EF4-FFF2-40B4-BE49-F238E27FC236}">
                <a16:creationId xmlns:a16="http://schemas.microsoft.com/office/drawing/2014/main" id="{4C5C7169-1465-450B-7280-FC7F310E97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4053428"/>
            <a:ext cx="3181349" cy="2115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神圣罗马帝国国徽（1790－1806）">
            <a:extLst>
              <a:ext uri="{FF2B5EF4-FFF2-40B4-BE49-F238E27FC236}">
                <a16:creationId xmlns:a16="http://schemas.microsoft.com/office/drawing/2014/main" id="{5A0FF833-FBBC-8773-0B9E-F7804F0529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1855" y="4101132"/>
            <a:ext cx="1351598" cy="1876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6903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37E810E-D272-7E1A-727E-05D2DA61D0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German Mathematics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FF58F0F-B022-AC93-CA35-7EDBD9E3A0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558898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German Education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dirty="0"/>
              <a:t>The earliest universities in Human history</a:t>
            </a:r>
          </a:p>
          <a:p>
            <a:pPr marL="45720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dirty="0"/>
              <a:t>Georg-August-Universität Göttingen, Gottingen, 1734</a:t>
            </a:r>
          </a:p>
          <a:p>
            <a:pPr marL="457200" lvl="3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r>
              <a:rPr lang="en-US" dirty="0"/>
              <a:t>Humboldt-Universität </a:t>
            </a:r>
            <a:r>
              <a:rPr lang="en-US" dirty="0" err="1"/>
              <a:t>zu</a:t>
            </a:r>
            <a:r>
              <a:rPr lang="en-US" dirty="0"/>
              <a:t> Berlin, Prussia, 1809</a:t>
            </a:r>
          </a:p>
          <a:p>
            <a:pPr marL="274320" lvl="2" indent="-91440">
              <a:spcBef>
                <a:spcPts val="1200"/>
              </a:spcBef>
              <a:spcAft>
                <a:spcPts val="200"/>
              </a:spcAft>
              <a:buSzPct val="100000"/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603FF232-C0E6-09A4-B293-B771EE6BD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0775" y="2552700"/>
            <a:ext cx="19050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6342FA31-C313-0CA8-E834-9FDB429C8C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6825" y="2476500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7714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Life (1707-1783)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Early Life, Alte </a:t>
            </a:r>
            <a:r>
              <a:rPr lang="en-US" sz="1800" dirty="0" err="1"/>
              <a:t>Eidgenossenschaft</a:t>
            </a:r>
            <a:r>
              <a:rPr lang="en-US" sz="1800" dirty="0"/>
              <a:t>, Swiss, </a:t>
            </a:r>
            <a:r>
              <a:rPr lang="de-DE" sz="1800" dirty="0"/>
              <a:t>Heiliges Römisches Reich deutscher Nation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sz="18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CN" sz="1800" dirty="0"/>
              <a:t>Education and Early Career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Swiss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Paris 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66341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Career, Saint Petersburg,</a:t>
            </a:r>
            <a:r>
              <a:rPr lang="zh-CN" altLang="en-US" sz="1800" dirty="0"/>
              <a:t> </a:t>
            </a:r>
            <a:r>
              <a:rPr lang="en-US" altLang="zh-CN" sz="1800" dirty="0"/>
              <a:t>1727-1741</a:t>
            </a: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id="{A4C82761-9ACA-2BA7-A81B-474A9CE522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64" y="4245070"/>
            <a:ext cx="1511639" cy="1966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>
            <a:extLst>
              <a:ext uri="{FF2B5EF4-FFF2-40B4-BE49-F238E27FC236}">
                <a16:creationId xmlns:a16="http://schemas.microsoft.com/office/drawing/2014/main" id="{1744C179-DFFE-6FDB-E519-E8FE3A4C6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6574" y="4786843"/>
            <a:ext cx="2381250" cy="1190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8627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Career,</a:t>
            </a:r>
            <a:r>
              <a:rPr lang="zh-CN" altLang="en-US" sz="1800" dirty="0"/>
              <a:t> </a:t>
            </a:r>
            <a:r>
              <a:rPr lang="en-US" sz="1800" dirty="0"/>
              <a:t>Berlin 1741-1766</a:t>
            </a:r>
          </a:p>
          <a:p>
            <a:pPr marL="0" indent="0">
              <a:buNone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525802A3-99A3-FCB0-3423-0DD824B35B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7883" y="3857412"/>
            <a:ext cx="1511640" cy="2081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D31AA78E-FE0F-6C34-FC6E-C30E0A402E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3429000"/>
            <a:ext cx="2095500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5009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Career, Saint Petersburg, 1766-1783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Letter to a German Princess, 1768</a:t>
            </a:r>
          </a:p>
          <a:p>
            <a:pPr marL="0" indent="0">
              <a:buNone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5122" name="Picture 2" descr="Empress Catherine II">
            <a:extLst>
              <a:ext uri="{FF2B5EF4-FFF2-40B4-BE49-F238E27FC236}">
                <a16:creationId xmlns:a16="http://schemas.microsoft.com/office/drawing/2014/main" id="{DAF847CF-D59A-7A32-6E63-7E659BCD4F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555" y="3857414"/>
            <a:ext cx="1511639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>
            <a:extLst>
              <a:ext uri="{FF2B5EF4-FFF2-40B4-BE49-F238E27FC236}">
                <a16:creationId xmlns:a16="http://schemas.microsoft.com/office/drawing/2014/main" id="{B7467761-6C62-D184-1BB8-91E7A15072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013" y="2116244"/>
            <a:ext cx="2085975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155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45A5F4-F79A-1862-C634-3D6533419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Leonhard Euler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04AEF55-C330-409E-B4BC-13A91959B6D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0720" y="1854199"/>
            <a:ext cx="3434080" cy="4433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内容占位符 2">
            <a:extLst>
              <a:ext uri="{FF2B5EF4-FFF2-40B4-BE49-F238E27FC236}">
                <a16:creationId xmlns:a16="http://schemas.microsoft.com/office/drawing/2014/main" id="{6F1FC7F0-CB72-BCDD-2282-22D3E741DB6D}"/>
              </a:ext>
            </a:extLst>
          </p:cNvPr>
          <p:cNvSpPr txBox="1">
            <a:spLocks/>
          </p:cNvSpPr>
          <p:nvPr/>
        </p:nvSpPr>
        <p:spPr>
          <a:xfrm>
            <a:off x="1097280" y="1845734"/>
            <a:ext cx="4558898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sz="1800" dirty="0"/>
              <a:t>Miscellaneous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Impact on logics: the Euler diagram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600" dirty="0"/>
              <a:t>Quick facts on mathematics</a:t>
            </a:r>
          </a:p>
          <a:p>
            <a:pPr marL="0" indent="0">
              <a:buNone/>
            </a:pPr>
            <a:endParaRPr lang="en-US" sz="1800" dirty="0"/>
          </a:p>
          <a:p>
            <a:pPr lvl="1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endParaRPr lang="en-US" sz="1800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E047007-196B-BC80-E205-1C091AA9CA5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355" y="2933489"/>
            <a:ext cx="4876800" cy="86677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2668887-B302-EB4D-6C9C-C4280D941A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5331" y="4206710"/>
            <a:ext cx="4000847" cy="632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654295"/>
      </p:ext>
    </p:extLst>
  </p:cSld>
  <p:clrMapOvr>
    <a:masterClrMapping/>
  </p:clrMapOvr>
</p:sld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234</TotalTime>
  <Words>322</Words>
  <Application>Microsoft Office PowerPoint</Application>
  <PresentationFormat>宽屏</PresentationFormat>
  <Paragraphs>93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2" baseType="lpstr">
      <vt:lpstr>Google Sans</vt:lpstr>
      <vt:lpstr>Arial</vt:lpstr>
      <vt:lpstr>Calibri</vt:lpstr>
      <vt:lpstr>Calibri Light</vt:lpstr>
      <vt:lpstr>Wingdings</vt:lpstr>
      <vt:lpstr>回顾</vt:lpstr>
      <vt:lpstr>Math 035 General View of Mathematics</vt:lpstr>
      <vt:lpstr>Introduction to French Mathematics</vt:lpstr>
      <vt:lpstr>Introduction to German Mathematics</vt:lpstr>
      <vt:lpstr>Introduction to German Mathematics</vt:lpstr>
      <vt:lpstr>Leonhard Euler</vt:lpstr>
      <vt:lpstr>Leonhard Euler</vt:lpstr>
      <vt:lpstr>Leonhard Euler</vt:lpstr>
      <vt:lpstr>Leonhard Euler</vt:lpstr>
      <vt:lpstr>Leonhard Euler</vt:lpstr>
      <vt:lpstr>Leonhard Euler</vt:lpstr>
      <vt:lpstr>Leonhard Euler</vt:lpstr>
      <vt:lpstr>The Seven Bridge Problem</vt:lpstr>
      <vt:lpstr>Discussion Session: Solving The Seven Bridge Problem</vt:lpstr>
      <vt:lpstr>Discussion Session: Solving The Seven Bridge Problem</vt:lpstr>
      <vt:lpstr>Euler’s Polyhedron Formula</vt:lpstr>
      <vt:lpstr>Discussion Session: Euler’s Polyhedron Formula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 035 General View of Mathematics</dc:title>
  <dc:creator>Qiu Hongda</dc:creator>
  <cp:lastModifiedBy>Hongda Qiu</cp:lastModifiedBy>
  <cp:revision>99</cp:revision>
  <dcterms:created xsi:type="dcterms:W3CDTF">2023-08-28T22:36:05Z</dcterms:created>
  <dcterms:modified xsi:type="dcterms:W3CDTF">2023-10-03T00:50:19Z</dcterms:modified>
</cp:coreProperties>
</file>