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5" r:id="rId3"/>
    <p:sldId id="267" r:id="rId4"/>
    <p:sldId id="260" r:id="rId5"/>
    <p:sldId id="266" r:id="rId6"/>
    <p:sldId id="271" r:id="rId7"/>
    <p:sldId id="272" r:id="rId8"/>
    <p:sldId id="268" r:id="rId9"/>
    <p:sldId id="269" r:id="rId10"/>
    <p:sldId id="273" r:id="rId11"/>
    <p:sldId id="277" r:id="rId12"/>
    <p:sldId id="270" r:id="rId13"/>
    <p:sldId id="276" r:id="rId14"/>
    <p:sldId id="274" r:id="rId15"/>
    <p:sldId id="275" r:id="rId16"/>
    <p:sldId id="279" r:id="rId17"/>
    <p:sldId id="278" r:id="rId18"/>
    <p:sldId id="280" r:id="rId19"/>
    <p:sldId id="28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7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outlineViewPr>
    <p:cViewPr>
      <p:scale>
        <a:sx n="33" d="100"/>
        <a:sy n="33" d="100"/>
      </p:scale>
      <p:origin x="0" y="-2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21D7-F912-4024-BDD6-D7664B8B5A5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C452-E742-4DB5-B69A-F5EF6721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AFBA7-1C32-4BDF-A089-9E28B9241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qiu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93EE7-4704-4037-CC49-269DF7B14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Math 035 General View of Mathematics</a:t>
            </a:r>
            <a:endParaRPr lang="zh-CN" altLang="en-US" sz="4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49B9D9-9070-26E3-DF05-7BE88B13F587}"/>
              </a:ext>
            </a:extLst>
          </p:cNvPr>
          <p:cNvSpPr txBox="1"/>
          <p:nvPr/>
        </p:nvSpPr>
        <p:spPr>
          <a:xfrm>
            <a:off x="1247775" y="443865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Hongda Qiu</a:t>
            </a:r>
          </a:p>
          <a:p>
            <a:r>
              <a:rPr lang="en-US" dirty="0"/>
              <a:t>Department of Mathematics</a:t>
            </a:r>
          </a:p>
          <a:p>
            <a:r>
              <a:rPr lang="en-US" dirty="0">
                <a:hlinkClick r:id="rId2"/>
              </a:rPr>
              <a:t>hqiu@psu.edu</a:t>
            </a:r>
            <a:endParaRPr lang="en-US" dirty="0"/>
          </a:p>
          <a:p>
            <a:r>
              <a:rPr lang="en-US" dirty="0"/>
              <a:t>402 McAllister</a:t>
            </a:r>
          </a:p>
        </p:txBody>
      </p:sp>
      <p:pic>
        <p:nvPicPr>
          <p:cNvPr id="2050" name="Picture 2" descr="3d shapes">
            <a:extLst>
              <a:ext uri="{FF2B5EF4-FFF2-40B4-BE49-F238E27FC236}">
                <a16:creationId xmlns:a16="http://schemas.microsoft.com/office/drawing/2014/main" id="{41EC38A7-96B3-CF7B-9B16-CED737BC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038814"/>
            <a:ext cx="2857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non-Euclidean geometry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Recall the Euclidean fifth postulate</a:t>
            </a:r>
            <a:endParaRPr lang="en-US" sz="10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0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non-Euclidean geometry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7C433D2C-A107-C534-5112-847E7D0F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29" y="2749256"/>
            <a:ext cx="3538697" cy="27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phere - Wikipedia">
            <a:extLst>
              <a:ext uri="{FF2B5EF4-FFF2-40B4-BE49-F238E27FC236}">
                <a16:creationId xmlns:a16="http://schemas.microsoft.com/office/drawing/2014/main" id="{AD5BA974-1498-F4C0-6DFC-26FDD697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54" y="30527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4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non-Euclidean geometry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72920652-71C4-2942-1E7B-54B1DE0D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4" y="2334655"/>
            <a:ext cx="8748712" cy="38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non-Euclidean geometry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F78A29-E98A-3671-E082-3B73BC91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79" y="2714414"/>
            <a:ext cx="2095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kolai Ivanovich Lobachevsky (1792 - 1856) - Biography ...">
            <a:extLst>
              <a:ext uri="{FF2B5EF4-FFF2-40B4-BE49-F238E27FC236}">
                <a16:creationId xmlns:a16="http://schemas.microsoft.com/office/drawing/2014/main" id="{80199151-7021-2923-DEA8-4AAB287D4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96699"/>
            <a:ext cx="2133600" cy="26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0A6E12-454D-F991-4E25-14EF855FD37F}"/>
              </a:ext>
            </a:extLst>
          </p:cNvPr>
          <p:cNvSpPr txBox="1"/>
          <p:nvPr/>
        </p:nvSpPr>
        <p:spPr>
          <a:xfrm>
            <a:off x="2562341" y="5181600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Riemann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CD0F71-715E-DF17-FBB3-2820C0D5A5D5}"/>
              </a:ext>
            </a:extLst>
          </p:cNvPr>
          <p:cNvSpPr txBox="1"/>
          <p:nvPr/>
        </p:nvSpPr>
        <p:spPr>
          <a:xfrm>
            <a:off x="7720012" y="5181600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Lobachevsky</a:t>
            </a:r>
          </a:p>
        </p:txBody>
      </p:sp>
    </p:spTree>
    <p:extLst>
      <p:ext uri="{BB962C8B-B14F-4D97-AF65-F5344CB8AC3E}">
        <p14:creationId xmlns:p14="http://schemas.microsoft.com/office/powerpoint/2010/main" val="171811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Gaussian Distribution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aussianReal">
            <a:extLst>
              <a:ext uri="{FF2B5EF4-FFF2-40B4-BE49-F238E27FC236}">
                <a16:creationId xmlns:a16="http://schemas.microsoft.com/office/drawing/2014/main" id="{AEB74235-5268-C54A-8AB7-CB2449AA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2547938"/>
            <a:ext cx="4958357" cy="34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5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Gaussian Distribution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8448F32-D4AC-870C-84BE-5E431C21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50" y="4015702"/>
            <a:ext cx="4581524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228BFA-EA4B-FF65-0099-8DAC09D8D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280" y="2667125"/>
            <a:ext cx="2994864" cy="8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How to obtain a Gaussian Distribution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Pascal’s Triangle</a:t>
            </a:r>
            <a:endParaRPr lang="en-US" sz="8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ascal's triangle - Wikipedia">
            <a:extLst>
              <a:ext uri="{FF2B5EF4-FFF2-40B4-BE49-F238E27FC236}">
                <a16:creationId xmlns:a16="http://schemas.microsoft.com/office/drawing/2014/main" id="{B709662D-01F1-1D88-77C7-3FD691BB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90" y="2628688"/>
            <a:ext cx="3612049" cy="29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How to obtain a Gaussian Distribution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CF123EA-CDCC-7D65-7C61-0CFBED83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4" y="2327830"/>
            <a:ext cx="4467225" cy="36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0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Gaussian Distribution in nature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ormal Distribution in Nature | As Mathematician and Statist… | Flickr">
            <a:extLst>
              <a:ext uri="{FF2B5EF4-FFF2-40B4-BE49-F238E27FC236}">
                <a16:creationId xmlns:a16="http://schemas.microsoft.com/office/drawing/2014/main" id="{9A16C638-90F9-9CD2-3C25-F44BB1C9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76" y="2162311"/>
            <a:ext cx="536447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8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Gaussian Distribution in nature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ormula for the Normal Distribution or Bell Curve">
            <a:extLst>
              <a:ext uri="{FF2B5EF4-FFF2-40B4-BE49-F238E27FC236}">
                <a16:creationId xmlns:a16="http://schemas.microsoft.com/office/drawing/2014/main" id="{71B334B0-E26F-814D-53AC-3B978715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28" y="2192868"/>
            <a:ext cx="5989205" cy="399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4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German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German Education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The earliest universities in Human history</a:t>
            </a:r>
          </a:p>
          <a:p>
            <a:pPr marL="45720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Georg-August-Universität Göttingen, Gottingen, 1734</a:t>
            </a:r>
          </a:p>
          <a:p>
            <a:pPr marL="45720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Humboldt-Universität </a:t>
            </a:r>
            <a:r>
              <a:rPr lang="en-US" dirty="0" err="1"/>
              <a:t>zu</a:t>
            </a:r>
            <a:r>
              <a:rPr lang="en-US" dirty="0"/>
              <a:t> Berlin, Prussia, 1809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03FF232-C0E6-09A4-B293-B771EE6B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552700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342FA31-C313-0CA8-E834-9FDB429C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14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Gaussian Distribution in nature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ell Shaped Curve: Normal Distribution In Statistics">
            <a:extLst>
              <a:ext uri="{FF2B5EF4-FFF2-40B4-BE49-F238E27FC236}">
                <a16:creationId xmlns:a16="http://schemas.microsoft.com/office/drawing/2014/main" id="{492EA295-8BC9-7DED-7B0D-F0653923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172424"/>
            <a:ext cx="4924425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4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German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German Math Community in 18</a:t>
            </a:r>
            <a:r>
              <a:rPr lang="en-US" sz="1800" baseline="30000" dirty="0"/>
              <a:t>th</a:t>
            </a:r>
            <a:r>
              <a:rPr lang="en-US" sz="1800" dirty="0"/>
              <a:t> century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The dilemma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The concentration on practical questions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The bifurcation of pure and applied math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120C0F-EE3F-0E74-E836-9B90C9BC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240030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4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(1777-1855)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Life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Education and early career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University of </a:t>
            </a:r>
            <a:r>
              <a:rPr lang="en-US" sz="1600" dirty="0" err="1"/>
              <a:t>Helmstedt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Private Scholar under Duke of Brunswick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University of Göttingen</a:t>
            </a:r>
            <a:endParaRPr lang="en-US" sz="14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5DB69AF-CDE8-2398-82FF-F5005977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705225"/>
            <a:ext cx="1428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4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Career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University of Göttingen</a:t>
            </a:r>
            <a:endParaRPr lang="en-US" sz="14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92F3748-320A-70F7-1AFC-06484E97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02" y="3429000"/>
            <a:ext cx="3595951" cy="23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2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Connection with math community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Family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Personality</a:t>
            </a:r>
            <a:endParaRPr lang="en-US" sz="14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033C1C8-F936-7A5F-4399-5DB8D057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31" y="3083579"/>
            <a:ext cx="1976321" cy="23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7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Impact</a:t>
            </a:r>
            <a:endParaRPr lang="en-US" sz="1400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B4CC73F-1DCB-6627-280B-69EF36AD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29" y="2852738"/>
            <a:ext cx="16192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9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Some problems solved by Gauss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1+2+3+…+100=?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9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Friedrich Gauss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55889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Some problems solved by Gauss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Regular 17-gon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72C85-549B-FE13-FD74-3A4ED92F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70" y="1845734"/>
            <a:ext cx="3409950" cy="43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BC18628-0A88-9B22-00F3-6516D759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60" y="2696105"/>
            <a:ext cx="4444378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944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2959</TotalTime>
  <Words>227</Words>
  <Application>Microsoft Office PowerPoint</Application>
  <PresentationFormat>宽屏</PresentationFormat>
  <Paragraphs>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回顾</vt:lpstr>
      <vt:lpstr>Math 035 General View of Mathematics</vt:lpstr>
      <vt:lpstr>Introduction to German Mathematics</vt:lpstr>
      <vt:lpstr>Introduction to German Mathematics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  <vt:lpstr>Carl Friedrich Gauss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035 General View of Mathematics</dc:title>
  <dc:creator>Qiu Hongda</dc:creator>
  <cp:lastModifiedBy>Hongda Qiu</cp:lastModifiedBy>
  <cp:revision>119</cp:revision>
  <dcterms:created xsi:type="dcterms:W3CDTF">2023-08-28T22:36:05Z</dcterms:created>
  <dcterms:modified xsi:type="dcterms:W3CDTF">2023-10-13T03:30:43Z</dcterms:modified>
</cp:coreProperties>
</file>