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67" r:id="rId3"/>
    <p:sldId id="276" r:id="rId4"/>
    <p:sldId id="260" r:id="rId5"/>
    <p:sldId id="278" r:id="rId6"/>
    <p:sldId id="268" r:id="rId7"/>
    <p:sldId id="269" r:id="rId8"/>
    <p:sldId id="275" r:id="rId9"/>
    <p:sldId id="270" r:id="rId10"/>
    <p:sldId id="277" r:id="rId11"/>
    <p:sldId id="279" r:id="rId12"/>
    <p:sldId id="271" r:id="rId13"/>
    <p:sldId id="272" r:id="rId14"/>
    <p:sldId id="274" r:id="rId15"/>
    <p:sldId id="273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7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outlineViewPr>
    <p:cViewPr>
      <p:scale>
        <a:sx n="33" d="100"/>
        <a:sy n="33" d="100"/>
      </p:scale>
      <p:origin x="0" y="-2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21D7-F912-4024-BDD6-D7664B8B5A5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7C452-E742-4DB5-B69A-F5EF6721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1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04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7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58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3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0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6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5AFBA7-1C32-4BDF-A089-9E28B92410C6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5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qiu@p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93EE7-4704-4037-CC49-269DF7B14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Math 035 General View of Mathematics</a:t>
            </a:r>
            <a:endParaRPr lang="zh-CN" altLang="en-US" sz="48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49B9D9-9070-26E3-DF05-7BE88B13F587}"/>
              </a:ext>
            </a:extLst>
          </p:cNvPr>
          <p:cNvSpPr txBox="1"/>
          <p:nvPr/>
        </p:nvSpPr>
        <p:spPr>
          <a:xfrm>
            <a:off x="1247775" y="4438650"/>
            <a:ext cx="982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Hongda Qiu</a:t>
            </a:r>
          </a:p>
          <a:p>
            <a:r>
              <a:rPr lang="en-US" dirty="0"/>
              <a:t>Department of Mathematics</a:t>
            </a:r>
          </a:p>
          <a:p>
            <a:r>
              <a:rPr lang="en-US" dirty="0">
                <a:hlinkClick r:id="rId2"/>
              </a:rPr>
              <a:t>hqiu@psu.edu</a:t>
            </a:r>
            <a:endParaRPr lang="en-US" dirty="0"/>
          </a:p>
          <a:p>
            <a:r>
              <a:rPr lang="en-US" dirty="0"/>
              <a:t>402 McAllister</a:t>
            </a:r>
          </a:p>
        </p:txBody>
      </p:sp>
      <p:pic>
        <p:nvPicPr>
          <p:cNvPr id="2050" name="Picture 2" descr="3d shapes">
            <a:extLst>
              <a:ext uri="{FF2B5EF4-FFF2-40B4-BE49-F238E27FC236}">
                <a16:creationId xmlns:a16="http://schemas.microsoft.com/office/drawing/2014/main" id="{41EC38A7-96B3-CF7B-9B16-CED737BC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5038814"/>
            <a:ext cx="28575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3607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Career at Halle University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Controversy of Set Theory and Criticism on Cantor’s work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Affection to his career</a:t>
            </a:r>
            <a:endParaRPr lang="en-US" sz="1200" dirty="0"/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845734"/>
            <a:ext cx="3286125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>
            <a:extLst>
              <a:ext uri="{FF2B5EF4-FFF2-40B4-BE49-F238E27FC236}">
                <a16:creationId xmlns:a16="http://schemas.microsoft.com/office/drawing/2014/main" id="{FC430CA8-9760-9820-A0B8-9D470E9E2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4" y="3954867"/>
            <a:ext cx="3286125" cy="1704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32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3607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Connection to the German Mathematical Society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Late Life</a:t>
            </a:r>
          </a:p>
          <a:p>
            <a:pPr marL="0" indent="0">
              <a:buNone/>
            </a:pPr>
            <a:endParaRPr lang="en-US" sz="1200" dirty="0"/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845734"/>
            <a:ext cx="3286125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535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“Infinity”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Infinitely large and infinitely small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069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Are all infinity the same?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Which of the following have larger population, the </a:t>
            </a:r>
            <a:r>
              <a:rPr lang="en-US" sz="1800" dirty="0" err="1"/>
              <a:t>rationals</a:t>
            </a:r>
            <a:r>
              <a:rPr lang="en-US" sz="1800" dirty="0"/>
              <a:t> or the real numbers?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al numbers can be thought of as all points on a number line">
            <a:extLst>
              <a:ext uri="{FF2B5EF4-FFF2-40B4-BE49-F238E27FC236}">
                <a16:creationId xmlns:a16="http://schemas.microsoft.com/office/drawing/2014/main" id="{0F830196-8252-A93F-D069-6755F26F4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4057439"/>
            <a:ext cx="33337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744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Are all infinity the same?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Which of the following have larger population, the </a:t>
            </a:r>
            <a:r>
              <a:rPr lang="en-US" sz="1800" dirty="0" err="1"/>
              <a:t>rationals</a:t>
            </a:r>
            <a:r>
              <a:rPr lang="en-US" sz="1800" dirty="0"/>
              <a:t> or the real numbers?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Before the main question: which of the following have larger population, the integers or the </a:t>
            </a:r>
            <a:r>
              <a:rPr lang="en-US" sz="1800" dirty="0" err="1"/>
              <a:t>rationals</a:t>
            </a:r>
            <a:r>
              <a:rPr lang="en-US" sz="1800" dirty="0"/>
              <a:t>?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A06F03-C73E-DBCF-5405-C3C7F3F40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17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Are all infinity the same?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Which of the following have larger population, the </a:t>
            </a:r>
            <a:r>
              <a:rPr lang="en-US" sz="1800" dirty="0" err="1"/>
              <a:t>rationals</a:t>
            </a:r>
            <a:r>
              <a:rPr lang="en-US" sz="1800" dirty="0"/>
              <a:t> or the real numbers?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Cantor’s diagonal argument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concept of “</a:t>
            </a:r>
            <a:r>
              <a:rPr lang="en-US" sz="1600" dirty="0" err="1"/>
              <a:t>countablility</a:t>
            </a:r>
            <a:r>
              <a:rPr lang="en-US" sz="1600" dirty="0"/>
              <a:t>”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E8A3EC81-2F0F-D229-6F62-135DA8DFE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824" y="1864783"/>
            <a:ext cx="4341725" cy="430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634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3607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Late Life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Impact of Cantor</a:t>
            </a:r>
            <a:endParaRPr lang="en-US" sz="1200" dirty="0"/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845734"/>
            <a:ext cx="3286125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>
            <a:extLst>
              <a:ext uri="{FF2B5EF4-FFF2-40B4-BE49-F238E27FC236}">
                <a16:creationId xmlns:a16="http://schemas.microsoft.com/office/drawing/2014/main" id="{D6D09D42-FBFA-2C26-5844-88D9D7FEC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926" y="3857414"/>
            <a:ext cx="20955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86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German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5889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Franco-Prussia War, 1870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rise of North German Confederation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65EDA183-6823-46BA-A693-406495C77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0" y="1845734"/>
            <a:ext cx="3606397" cy="445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红色部分为北德意志邦联疆域，深黄色部分为德意志帝国成立时并入的疆域，浅黄色部分为普法战争后法国割让的阿尔萨斯及洛林">
            <a:extLst>
              <a:ext uri="{FF2B5EF4-FFF2-40B4-BE49-F238E27FC236}">
                <a16:creationId xmlns:a16="http://schemas.microsoft.com/office/drawing/2014/main" id="{15C05A57-A32A-CCC9-3452-6643257A8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3429000"/>
            <a:ext cx="23812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44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German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5889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Franco-Prussia War, 1870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Unification of Germany, 1866-1871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uniting of 25 member states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State of the German Empire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65D42B2-129F-38AF-7AA0-B085C5A43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4" y="1962149"/>
            <a:ext cx="4023359" cy="402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853F7CD-234A-4807-1653-403CC1BCA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9" y="3973828"/>
            <a:ext cx="1971675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56A16C7-5E72-6B32-B545-47CDA2C64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940" y="4070983"/>
            <a:ext cx="1422559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22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Life (1845-1918)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Early Life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Born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Immigration of Family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Education and early career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Swiss Federal Polytechnic, Zurich, Switzerland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University of Berlin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E01F40-155A-7B03-F0FE-82B429595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655" y="1979556"/>
            <a:ext cx="1266825" cy="195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34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3607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Career at Halle University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Set Theory, 1874 and 1884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845734"/>
            <a:ext cx="3286125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8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definition of “Set”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The Barber paradox, Russell</a:t>
            </a:r>
          </a:p>
          <a:p>
            <a:pPr marL="201168" lvl="1" indent="0">
              <a:buNone/>
            </a:pPr>
            <a:r>
              <a:rPr lang="en-US" sz="1600" dirty="0"/>
              <a:t>    Statement: Should a barber that “only do haircut for he who that never do haircut to himself” do haircut to himself?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12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61797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definition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Quick remark: Similar philosophy </a:t>
            </a:r>
            <a:r>
              <a:rPr lang="en-US" sz="1800" dirty="0" err="1"/>
              <a:t>debation</a:t>
            </a:r>
            <a:r>
              <a:rPr lang="en-US" sz="1800" dirty="0"/>
              <a:t>: Is the “God” omnipotent?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575" y="1845734"/>
            <a:ext cx="3276600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69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79" y="1845734"/>
            <a:ext cx="636079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definition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Quick remark: Similar philosophy </a:t>
            </a:r>
            <a:r>
              <a:rPr lang="en-US" sz="1800" dirty="0" err="1"/>
              <a:t>debation</a:t>
            </a:r>
            <a:r>
              <a:rPr lang="en-US" sz="1800" dirty="0"/>
              <a:t>: Is the “God” omnipotent?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Can the God create something that he cannot raise up?</a:t>
            </a:r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F9E732-BA79-B2F6-D9FA-8F1A241C0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845734"/>
            <a:ext cx="3286125" cy="442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91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 Cantor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694182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idea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definition of “Set”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Axiom of Choice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Given any collection of sets, each containing at least one element, it is possible to construct a new set by arbitrarily choosing one element from each set (even if the collection is infinite).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 marL="201168" lvl="1" indent="0">
              <a:buNone/>
            </a:pPr>
            <a:endParaRPr lang="en-US" sz="1600" dirty="0"/>
          </a:p>
          <a:p>
            <a:pPr marL="201168" lvl="1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A2694767-1122-7CF2-27A3-785B4E57D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3162089"/>
            <a:ext cx="23812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512343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3002</TotalTime>
  <Words>409</Words>
  <Application>Microsoft Office PowerPoint</Application>
  <PresentationFormat>宽屏</PresentationFormat>
  <Paragraphs>113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回顾</vt:lpstr>
      <vt:lpstr>Math 035 General View of Mathematics</vt:lpstr>
      <vt:lpstr>Introduction to German Mathematics</vt:lpstr>
      <vt:lpstr>Introduction to German Mathematics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  <vt:lpstr>Georg Cantor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035 General View of Mathematics</dc:title>
  <dc:creator>Qiu Hongda</dc:creator>
  <cp:lastModifiedBy>Hongda Qiu</cp:lastModifiedBy>
  <cp:revision>144</cp:revision>
  <dcterms:created xsi:type="dcterms:W3CDTF">2023-08-28T22:36:05Z</dcterms:created>
  <dcterms:modified xsi:type="dcterms:W3CDTF">2023-10-16T01:24:22Z</dcterms:modified>
</cp:coreProperties>
</file>