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7" r:id="rId3"/>
    <p:sldId id="269" r:id="rId4"/>
    <p:sldId id="260" r:id="rId5"/>
    <p:sldId id="277" r:id="rId6"/>
    <p:sldId id="279" r:id="rId7"/>
    <p:sldId id="278" r:id="rId8"/>
    <p:sldId id="274" r:id="rId9"/>
    <p:sldId id="270" r:id="rId10"/>
    <p:sldId id="273" r:id="rId11"/>
    <p:sldId id="271" r:id="rId12"/>
    <p:sldId id="268" r:id="rId13"/>
    <p:sldId id="272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7" autoAdjust="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outlineViewPr>
    <p:cViewPr>
      <p:scale>
        <a:sx n="33" d="100"/>
        <a:sy n="33" d="100"/>
      </p:scale>
      <p:origin x="0" y="-2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A21D7-F912-4024-BDD6-D7664B8B5A5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7C452-E742-4DB5-B69A-F5EF6721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1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04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7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6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58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3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3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9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0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85AFBA7-1C32-4BDF-A089-9E28B92410C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6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5AFBA7-1C32-4BDF-A089-9E28B92410C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53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hqiu@p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D93EE7-4704-4037-CC49-269DF7B14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Math 035 General View of Mathematics</a:t>
            </a:r>
            <a:endParaRPr lang="zh-CN" altLang="en-US" sz="4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649B9D9-9070-26E3-DF05-7BE88B13F587}"/>
              </a:ext>
            </a:extLst>
          </p:cNvPr>
          <p:cNvSpPr txBox="1"/>
          <p:nvPr/>
        </p:nvSpPr>
        <p:spPr>
          <a:xfrm>
            <a:off x="1247775" y="4438650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Hongda Qiu</a:t>
            </a:r>
          </a:p>
          <a:p>
            <a:r>
              <a:rPr lang="en-US" dirty="0"/>
              <a:t>Department of Mathematics</a:t>
            </a:r>
          </a:p>
          <a:p>
            <a:r>
              <a:rPr lang="en-US" dirty="0">
                <a:hlinkClick r:id="rId2"/>
              </a:rPr>
              <a:t>hqiu@psu.edu</a:t>
            </a:r>
            <a:endParaRPr lang="en-US" dirty="0"/>
          </a:p>
          <a:p>
            <a:r>
              <a:rPr lang="en-US" dirty="0"/>
              <a:t>402 McAllister</a:t>
            </a:r>
          </a:p>
        </p:txBody>
      </p:sp>
      <p:pic>
        <p:nvPicPr>
          <p:cNvPr id="2050" name="Picture 2" descr="3d shapes">
            <a:extLst>
              <a:ext uri="{FF2B5EF4-FFF2-40B4-BE49-F238E27FC236}">
                <a16:creationId xmlns:a16="http://schemas.microsoft.com/office/drawing/2014/main" id="{41EC38A7-96B3-CF7B-9B16-CED737BCF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5038814"/>
            <a:ext cx="28575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2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Felix Klein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Klein Bottle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A 3-dimensional item that cannot exist in 3-dimensional space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D59C07-0C8D-5CC9-5AF0-4786FFAD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845734"/>
            <a:ext cx="335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8E39AC1-8E9B-BC23-BCA6-7CE492E1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045759"/>
            <a:ext cx="2095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9F554DA8-12BF-AF50-0CEC-2CF719C3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02" y="4307110"/>
            <a:ext cx="2487697" cy="124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35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Felix Klein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Klein Bottle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A 3-dimensional item that cannot exist in 3-dimensional space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Related item: Mobius Belt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A 2-dimensional item that cannot exist in 2-dimensional space</a:t>
            </a:r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D59C07-0C8D-5CC9-5AF0-4786FFAD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845734"/>
            <a:ext cx="335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8E39AC1-8E9B-BC23-BCA6-7CE492E1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643" y="3645959"/>
            <a:ext cx="1215479" cy="233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A9EA96EA-4B82-D251-72DF-2FB5C47F6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4262968"/>
            <a:ext cx="20955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53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Felix Klein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Klein Bottle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Related item: Torus</a:t>
            </a:r>
            <a:endParaRPr lang="en-US" sz="1600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D59C07-0C8D-5CC9-5AF0-4786FFAD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845734"/>
            <a:ext cx="335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8E39AC1-8E9B-BC23-BCA6-7CE492E1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045759"/>
            <a:ext cx="2095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C58EADA-3995-C605-0084-4FF1392C2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73371"/>
            <a:ext cx="1767840" cy="26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883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Felix Klein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Klein Bottle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Gluing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Torus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Klein Bottle</a:t>
            </a:r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D59C07-0C8D-5CC9-5AF0-4786FFAD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845734"/>
            <a:ext cx="335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8E39AC1-8E9B-BC23-BCA6-7CE492E1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045759"/>
            <a:ext cx="2095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9725781-B2C1-4F39-CF95-203AB5891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928" y="4236509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43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Felix Klein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Klein Bottle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Gluing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Torus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Klein Bottle</a:t>
            </a:r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E39AC1-8E9B-BC23-BCA6-7CE492E1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045759"/>
            <a:ext cx="2095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9725781-B2C1-4F39-CF95-203AB5891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928" y="4236509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5F104503-45C4-E5FE-5745-C31FD220C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212407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462D9DD3-1C22-35D5-C6F6-4049F61DC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315" y="2124075"/>
            <a:ext cx="571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4736963E-5C5F-F386-8AD0-3FE4CE9C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345" y="3550710"/>
            <a:ext cx="857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CC57E6D5-C6E7-955E-4F7B-FAE0B44E4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5023274"/>
            <a:ext cx="857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A0C8E2C4-86F3-48B6-DA9A-F953A677E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430" y="5023274"/>
            <a:ext cx="857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>
            <a:extLst>
              <a:ext uri="{FF2B5EF4-FFF2-40B4-BE49-F238E27FC236}">
                <a16:creationId xmlns:a16="http://schemas.microsoft.com/office/drawing/2014/main" id="{48680C13-AFDF-020B-5081-D3061D903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3550710"/>
            <a:ext cx="857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816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Felix Klein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Remarks</a:t>
            </a:r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D59C07-0C8D-5CC9-5AF0-4786FFAD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845734"/>
            <a:ext cx="335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4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810E-D272-7E1A-727E-05D2DA6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German Mathematics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F58F0F-B022-AC93-CA35-7EDBD9E3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55889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Rise of Göttingen School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Origin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84BA85-6A34-131A-BE70-D83B23BAC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995" y="1845734"/>
            <a:ext cx="4657725" cy="211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B6083FE-C2F2-0AB9-6A97-270F11DA8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814" y="4253866"/>
            <a:ext cx="2413906" cy="168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哥廷根，世界数学家的摇篮和圣地">
            <a:extLst>
              <a:ext uri="{FF2B5EF4-FFF2-40B4-BE49-F238E27FC236}">
                <a16:creationId xmlns:a16="http://schemas.microsoft.com/office/drawing/2014/main" id="{124E1467-D57A-FC56-8DE7-1B5A2319B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995" y="4448176"/>
            <a:ext cx="1495424" cy="14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44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810E-D272-7E1A-727E-05D2DA6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German Mathematics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F58F0F-B022-AC93-CA35-7EDBD9E3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55889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Rise of Göttingen School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The custom started by Klein—”Youth first”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Erlanger </a:t>
            </a:r>
            <a:r>
              <a:rPr lang="en-US" sz="1600" dirty="0" err="1"/>
              <a:t>Programm</a:t>
            </a:r>
            <a:r>
              <a:rPr lang="en-US" sz="1600" dirty="0"/>
              <a:t>, 1872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Hilbert’s 23 Questions, 1900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3FBC3D1-EE2C-AF26-F885-C10D97AB3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28" y="3274484"/>
            <a:ext cx="1962667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5CE4A7E-2C26-97E6-E72C-31780E7CC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375" y="3274484"/>
            <a:ext cx="1873930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44D4524-E4B1-6884-7B36-211943147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85" y="3274484"/>
            <a:ext cx="2231874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39B78F97-DADA-C984-5EB2-8A596B725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139" y="3274484"/>
            <a:ext cx="1806072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EA395F0-AE2E-90E3-0FEC-32A9E8467D84}"/>
              </a:ext>
            </a:extLst>
          </p:cNvPr>
          <p:cNvSpPr txBox="1"/>
          <p:nvPr/>
        </p:nvSpPr>
        <p:spPr>
          <a:xfrm>
            <a:off x="1992101" y="5869094"/>
            <a:ext cx="177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Gauss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61B4E9-F146-32FA-9202-4B5A36403313}"/>
              </a:ext>
            </a:extLst>
          </p:cNvPr>
          <p:cNvSpPr txBox="1"/>
          <p:nvPr/>
        </p:nvSpPr>
        <p:spPr>
          <a:xfrm>
            <a:off x="3987822" y="5869094"/>
            <a:ext cx="177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Dedkind</a:t>
            </a:r>
            <a:endParaRPr 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D2E0B3-DB5F-1F8B-978F-E516C8C3C423}"/>
              </a:ext>
            </a:extLst>
          </p:cNvPr>
          <p:cNvSpPr txBox="1"/>
          <p:nvPr/>
        </p:nvSpPr>
        <p:spPr>
          <a:xfrm>
            <a:off x="6232262" y="5869094"/>
            <a:ext cx="177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Klein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E0DB2C9-F0DD-4E27-881C-028A447CA357}"/>
              </a:ext>
            </a:extLst>
          </p:cNvPr>
          <p:cNvSpPr txBox="1"/>
          <p:nvPr/>
        </p:nvSpPr>
        <p:spPr>
          <a:xfrm>
            <a:off x="8385715" y="5869093"/>
            <a:ext cx="177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Hilbert</a:t>
            </a:r>
          </a:p>
        </p:txBody>
      </p:sp>
    </p:spTree>
    <p:extLst>
      <p:ext uri="{BB962C8B-B14F-4D97-AF65-F5344CB8AC3E}">
        <p14:creationId xmlns:p14="http://schemas.microsoft.com/office/powerpoint/2010/main" val="311813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Felix Klein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61321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Life (1849-1925)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Early Life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Düsseldorf, Prussia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Education and early career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University of Bonn, 1865-1868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Service in Prussian Army, 1870-1871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Professor, University of Erlangen-Nuremburg, 1872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Leaving</a:t>
            </a:r>
            <a:endParaRPr lang="en-US" sz="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D59C07-0C8D-5CC9-5AF0-4786FFAD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845734"/>
            <a:ext cx="335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34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Felix Klein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61321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Life (1849-1925)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Career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Professor, </a:t>
            </a:r>
            <a:r>
              <a:rPr lang="en-US" sz="1600" dirty="0" err="1"/>
              <a:t>Technische</a:t>
            </a:r>
            <a:r>
              <a:rPr lang="en-US" sz="1600" dirty="0"/>
              <a:t> Hochschule München, 1875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Chair of Geometry, Leipzig, 1880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Professor, University of Göttingen, 1886</a:t>
            </a:r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D59C07-0C8D-5CC9-5AF0-4786FFAD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845734"/>
            <a:ext cx="335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7CC74380-84AD-B67C-5FBF-AA3FBED31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4026959"/>
            <a:ext cx="16192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98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Felix Klein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59797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At Gottingen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Construction on the Department of Mathematics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Seminar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Library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 </a:t>
            </a:r>
            <a:r>
              <a:rPr lang="en-US" sz="1600" dirty="0" err="1"/>
              <a:t>Mathematische</a:t>
            </a:r>
            <a:r>
              <a:rPr lang="en-US" sz="1600" dirty="0"/>
              <a:t> </a:t>
            </a:r>
            <a:r>
              <a:rPr lang="en-US" sz="1600" dirty="0" err="1"/>
              <a:t>Annalen</a:t>
            </a:r>
            <a:endParaRPr lang="en-US" sz="1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The peer reviewing system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D59C07-0C8D-5CC9-5AF0-4786FFAD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845734"/>
            <a:ext cx="335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036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Felix Klein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59797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At Gottingen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The Start of Women Admission, 1893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The first mathematical Ph.D. thesis by woman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President of the International Commission on Mathematical Instruction at the Rome International Congress of Mathematicians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D59C07-0C8D-5CC9-5AF0-4786FFAD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845734"/>
            <a:ext cx="335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F48CA2D-AEAF-B322-758E-B2085B498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57" y="4173855"/>
            <a:ext cx="1210885" cy="169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6E1CC63-269B-6D07-388B-DD88F4DF5481}"/>
              </a:ext>
            </a:extLst>
          </p:cNvPr>
          <p:cNvSpPr txBox="1"/>
          <p:nvPr/>
        </p:nvSpPr>
        <p:spPr>
          <a:xfrm>
            <a:off x="1190625" y="5869094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Grace Young</a:t>
            </a:r>
          </a:p>
        </p:txBody>
      </p:sp>
    </p:spTree>
    <p:extLst>
      <p:ext uri="{BB962C8B-B14F-4D97-AF65-F5344CB8AC3E}">
        <p14:creationId xmlns:p14="http://schemas.microsoft.com/office/powerpoint/2010/main" val="362786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Felix Klein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Impact on University of Gottingen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The Gottingen School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Impact on Elementary Mathematical Education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Training of mathematical teachers</a:t>
            </a:r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D59C07-0C8D-5CC9-5AF0-4786FFAD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845734"/>
            <a:ext cx="335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01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Felix Klein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Erlanger </a:t>
            </a:r>
            <a:r>
              <a:rPr lang="en-US" sz="1800" dirty="0" err="1"/>
              <a:t>Programm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/>
              <a:t>Vergleichende Betrachtungen über neuere geometrische Forschungen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 err="1"/>
              <a:t>Riemannian</a:t>
            </a:r>
            <a:r>
              <a:rPr lang="de-DE" sz="1600" dirty="0"/>
              <a:t> Geometry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 err="1"/>
              <a:t>Projective</a:t>
            </a:r>
            <a:r>
              <a:rPr lang="de-DE" sz="1600" dirty="0"/>
              <a:t> Geometry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Group Theory</a:t>
            </a: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D59C07-0C8D-5CC9-5AF0-4786FFAD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845734"/>
            <a:ext cx="335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06ABCD31-2AEE-D807-02FB-350D17317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4" y="3857804"/>
            <a:ext cx="2714625" cy="201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225280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3049</TotalTime>
  <Words>280</Words>
  <Application>Microsoft Office PowerPoint</Application>
  <PresentationFormat>宽屏</PresentationFormat>
  <Paragraphs>87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回顾</vt:lpstr>
      <vt:lpstr>Math 035 General View of Mathematics</vt:lpstr>
      <vt:lpstr>Introduction to German Mathematics</vt:lpstr>
      <vt:lpstr>Introduction to German Mathematics</vt:lpstr>
      <vt:lpstr>Felix Klein</vt:lpstr>
      <vt:lpstr>Felix Klein</vt:lpstr>
      <vt:lpstr>Felix Klein</vt:lpstr>
      <vt:lpstr>Felix Klein</vt:lpstr>
      <vt:lpstr>Felix Klein</vt:lpstr>
      <vt:lpstr>Felix Klein</vt:lpstr>
      <vt:lpstr>Felix Klein</vt:lpstr>
      <vt:lpstr>Felix Klein</vt:lpstr>
      <vt:lpstr>Felix Klein</vt:lpstr>
      <vt:lpstr>Felix Klein</vt:lpstr>
      <vt:lpstr>Felix Klein</vt:lpstr>
      <vt:lpstr>Felix Klein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035 General View of Mathematics</dc:title>
  <dc:creator>Qiu Hongda</dc:creator>
  <cp:lastModifiedBy>Hongda Qiu</cp:lastModifiedBy>
  <cp:revision>161</cp:revision>
  <dcterms:created xsi:type="dcterms:W3CDTF">2023-08-28T22:36:05Z</dcterms:created>
  <dcterms:modified xsi:type="dcterms:W3CDTF">2023-10-23T08:03:07Z</dcterms:modified>
</cp:coreProperties>
</file>