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7" r:id="rId3"/>
    <p:sldId id="268" r:id="rId4"/>
    <p:sldId id="270" r:id="rId5"/>
    <p:sldId id="271" r:id="rId6"/>
    <p:sldId id="260" r:id="rId7"/>
    <p:sldId id="269" r:id="rId8"/>
    <p:sldId id="276" r:id="rId9"/>
    <p:sldId id="277" r:id="rId10"/>
    <p:sldId id="278" r:id="rId11"/>
    <p:sldId id="272" r:id="rId12"/>
    <p:sldId id="273" r:id="rId13"/>
    <p:sldId id="275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77" autoAdjust="0"/>
  </p:normalViewPr>
  <p:slideViewPr>
    <p:cSldViewPr snapToGrid="0">
      <p:cViewPr varScale="1">
        <p:scale>
          <a:sx n="70" d="100"/>
          <a:sy n="70" d="100"/>
        </p:scale>
        <p:origin x="888" y="62"/>
      </p:cViewPr>
      <p:guideLst/>
    </p:cSldViewPr>
  </p:slideViewPr>
  <p:outlineViewPr>
    <p:cViewPr>
      <p:scale>
        <a:sx n="33" d="100"/>
        <a:sy n="33" d="100"/>
      </p:scale>
      <p:origin x="0" y="-2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A21D7-F912-4024-BDD6-D7664B8B5A5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7C452-E742-4DB5-B69A-F5EF6721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1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04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7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6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7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58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3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9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0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6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5AFBA7-1C32-4BDF-A089-9E28B92410C6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5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qiu@ps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93EE7-4704-4037-CC49-269DF7B14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Math 035 General View of Mathematics</a:t>
            </a:r>
            <a:endParaRPr lang="zh-CN" altLang="en-US" sz="48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649B9D9-9070-26E3-DF05-7BE88B13F587}"/>
              </a:ext>
            </a:extLst>
          </p:cNvPr>
          <p:cNvSpPr txBox="1"/>
          <p:nvPr/>
        </p:nvSpPr>
        <p:spPr>
          <a:xfrm>
            <a:off x="1247775" y="4438650"/>
            <a:ext cx="982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Hongda Qiu</a:t>
            </a:r>
          </a:p>
          <a:p>
            <a:r>
              <a:rPr lang="en-US" dirty="0"/>
              <a:t>Department of Mathematics</a:t>
            </a:r>
          </a:p>
          <a:p>
            <a:r>
              <a:rPr lang="en-US" dirty="0">
                <a:hlinkClick r:id="rId2"/>
              </a:rPr>
              <a:t>hqiu@psu.edu</a:t>
            </a:r>
            <a:endParaRPr lang="en-US" dirty="0"/>
          </a:p>
          <a:p>
            <a:r>
              <a:rPr lang="en-US" dirty="0"/>
              <a:t>402 McAllister</a:t>
            </a:r>
          </a:p>
        </p:txBody>
      </p:sp>
      <p:pic>
        <p:nvPicPr>
          <p:cNvPr id="2050" name="Picture 2" descr="3d shapes">
            <a:extLst>
              <a:ext uri="{FF2B5EF4-FFF2-40B4-BE49-F238E27FC236}">
                <a16:creationId xmlns:a16="http://schemas.microsoft.com/office/drawing/2014/main" id="{41EC38A7-96B3-CF7B-9B16-CED737BCF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5038814"/>
            <a:ext cx="28575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32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Optimism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language of Symbolic thought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Logics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688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Modern Mathematical Language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83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Calculus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Recall: Cartesian coordinate system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Differentiation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Integral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622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Calculus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Example from Physics and Engineering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209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Remarks about Calculus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Historical </a:t>
            </a:r>
            <a:r>
              <a:rPr lang="en-US" sz="1600" dirty="0" err="1"/>
              <a:t>dispution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281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European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558898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Flourish of Science and Engineering during the 1</a:t>
            </a:r>
            <a:r>
              <a:rPr lang="en-US" sz="1800" baseline="30000" dirty="0"/>
              <a:t>st</a:t>
            </a:r>
            <a:r>
              <a:rPr lang="en-US" sz="1800" dirty="0"/>
              <a:t> and 2</a:t>
            </a:r>
            <a:r>
              <a:rPr lang="en-US" sz="1800" baseline="30000" dirty="0"/>
              <a:t>nd</a:t>
            </a:r>
            <a:r>
              <a:rPr lang="en-US" sz="1800" dirty="0"/>
              <a:t> Industrial Revolution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Public transportation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Astronomy and Naval Science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Physics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Chemistry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F87B438-2A6A-AA73-8198-52FD8A4ED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178" y="2214563"/>
            <a:ext cx="2737432" cy="176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D0489904-3418-1218-A576-29CFC4291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629" y="4334616"/>
            <a:ext cx="2725822" cy="1862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684303CB-C950-2E20-30CD-BE3BA9D3C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853" y="2214562"/>
            <a:ext cx="2737432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44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European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558898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theoretical support for everything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Natural Philosophy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Three key figures</a:t>
            </a:r>
            <a:endParaRPr lang="en-US" sz="16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442833A-3087-3EB6-1A64-AE601C161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824" y="2533647"/>
            <a:ext cx="2438800" cy="293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4000841C-ADD6-64C0-3344-25A705A91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9708" y="2533648"/>
            <a:ext cx="2376037" cy="293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395EA24F-FE1B-FE53-3F1A-A760BF9D9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214" y="2533647"/>
            <a:ext cx="2402535" cy="293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4DD950C-676F-400A-F096-32330CC98AC6}"/>
              </a:ext>
            </a:extLst>
          </p:cNvPr>
          <p:cNvSpPr txBox="1"/>
          <p:nvPr/>
        </p:nvSpPr>
        <p:spPr>
          <a:xfrm>
            <a:off x="4233143" y="5562600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Descartes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C55229A-D3D5-A735-93BB-996C886A707C}"/>
              </a:ext>
            </a:extLst>
          </p:cNvPr>
          <p:cNvSpPr txBox="1"/>
          <p:nvPr/>
        </p:nvSpPr>
        <p:spPr>
          <a:xfrm>
            <a:off x="6959886" y="5562600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Newton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D176949-9FB8-029F-C8AF-774109AEE457}"/>
              </a:ext>
            </a:extLst>
          </p:cNvPr>
          <p:cNvSpPr txBox="1"/>
          <p:nvPr/>
        </p:nvSpPr>
        <p:spPr>
          <a:xfrm>
            <a:off x="9692388" y="5562600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Leibniz</a:t>
            </a:r>
          </a:p>
        </p:txBody>
      </p:sp>
    </p:spTree>
    <p:extLst>
      <p:ext uri="{BB962C8B-B14F-4D97-AF65-F5344CB8AC3E}">
        <p14:creationId xmlns:p14="http://schemas.microsoft.com/office/powerpoint/2010/main" val="169654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European Mathematics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 quick “flash back”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Renaissance, 15</a:t>
            </a:r>
            <a:r>
              <a:rPr lang="en-US" sz="1800" baseline="30000" dirty="0"/>
              <a:t>th</a:t>
            </a:r>
            <a:r>
              <a:rPr lang="en-US" sz="1800" dirty="0"/>
              <a:t>-16</a:t>
            </a:r>
            <a:r>
              <a:rPr lang="en-US" sz="1800" baseline="30000" dirty="0"/>
              <a:t>th</a:t>
            </a:r>
            <a:r>
              <a:rPr lang="en-US" sz="1800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origin of Humanism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Reformation, early 1500s-early 1600s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start of Protestantism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4100" name="Picture 4" descr="A mural depicting a cardinal, a bishop, a monk and a peasant dancing with skeletons">
            <a:extLst>
              <a:ext uri="{FF2B5EF4-FFF2-40B4-BE49-F238E27FC236}">
                <a16:creationId xmlns:a16="http://schemas.microsoft.com/office/drawing/2014/main" id="{0D1DB19C-B8F7-876B-793B-F2E807E9A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358535"/>
            <a:ext cx="28575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lassicism and The Renaissance: The Rebirth of Antiquity in ...">
            <a:extLst>
              <a:ext uri="{FF2B5EF4-FFF2-40B4-BE49-F238E27FC236}">
                <a16:creationId xmlns:a16="http://schemas.microsoft.com/office/drawing/2014/main" id="{733603FF-AF3A-5C89-7481-F7C6C3792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75" y="2333414"/>
            <a:ext cx="264795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30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European Mathematics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Thirty Years’ War, 1618-1648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1618-1635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1635-1648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Peace of Westphalia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Early International Community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C5B3906-E470-BBB0-B967-3489A8D41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8720" y="2759925"/>
            <a:ext cx="2524124" cy="252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E1889BA0-FF04-50A6-2EC9-E16B562A2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49" y="2010307"/>
            <a:ext cx="3104076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8949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Life (1646-1716)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Early Life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Family Impact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At his library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Education Experience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Leipzig University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Habilitation (Doctor in Law), University of Altdorf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341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At Nuremburg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Alchemist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Serving for the Elector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At Paris, 1672-1676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Political activities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Acquaintance with Huygens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166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At Hanover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Librarian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Acquaintance with Peter the Great, 1711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>
            <a:extLst>
              <a:ext uri="{FF2B5EF4-FFF2-40B4-BE49-F238E27FC236}">
                <a16:creationId xmlns:a16="http://schemas.microsoft.com/office/drawing/2014/main" id="{E69F611C-649B-18A6-90D7-D47C3D1CB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802" y="4181475"/>
            <a:ext cx="23812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343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Gottfried Wilhelm Leibniz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1321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Historical Impacts--the Last General Genius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Monads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77CB3-6472-A81B-F975-15AF72D68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846" y="1845734"/>
            <a:ext cx="3571875" cy="441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D36E64C-98A3-6546-71FD-4A434BF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172075"/>
            <a:ext cx="14287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>
            <a:extLst>
              <a:ext uri="{FF2B5EF4-FFF2-40B4-BE49-F238E27FC236}">
                <a16:creationId xmlns:a16="http://schemas.microsoft.com/office/drawing/2014/main" id="{560EABB3-EAB8-5FF2-073D-C6A4B72AF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490" y="3284391"/>
            <a:ext cx="1788586" cy="284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79877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3326</TotalTime>
  <Words>227</Words>
  <Application>Microsoft Office PowerPoint</Application>
  <PresentationFormat>宽屏</PresentationFormat>
  <Paragraphs>85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Wingdings</vt:lpstr>
      <vt:lpstr>回顾</vt:lpstr>
      <vt:lpstr>Math 035 General View of Mathematics</vt:lpstr>
      <vt:lpstr>Introduction to European Mathematics</vt:lpstr>
      <vt:lpstr>Introduction to European Mathematics</vt:lpstr>
      <vt:lpstr>Introduction to European Mathematics</vt:lpstr>
      <vt:lpstr>Introduction to European Mathematics</vt:lpstr>
      <vt:lpstr>Gottfried Wilhelm Leibniz</vt:lpstr>
      <vt:lpstr>Gottfried Wilhelm Leibniz</vt:lpstr>
      <vt:lpstr>Gottfried Wilhelm Leibniz</vt:lpstr>
      <vt:lpstr>Gottfried Wilhelm Leibniz</vt:lpstr>
      <vt:lpstr>Gottfried Wilhelm Leibniz</vt:lpstr>
      <vt:lpstr>Gottfried Wilhelm Leibniz</vt:lpstr>
      <vt:lpstr>Gottfried Wilhelm Leibniz</vt:lpstr>
      <vt:lpstr>Gottfried Wilhelm Leibniz</vt:lpstr>
      <vt:lpstr>Gottfried Wilhelm Leibniz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035 General View of Mathematics</dc:title>
  <dc:creator>Qiu Hongda</dc:creator>
  <cp:lastModifiedBy>Hongda Qiu</cp:lastModifiedBy>
  <cp:revision>181</cp:revision>
  <dcterms:created xsi:type="dcterms:W3CDTF">2023-08-28T22:36:05Z</dcterms:created>
  <dcterms:modified xsi:type="dcterms:W3CDTF">2023-11-06T15:26:15Z</dcterms:modified>
</cp:coreProperties>
</file>