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7" r:id="rId3"/>
    <p:sldId id="269" r:id="rId4"/>
    <p:sldId id="272" r:id="rId5"/>
    <p:sldId id="270" r:id="rId6"/>
    <p:sldId id="273" r:id="rId7"/>
    <p:sldId id="271" r:id="rId8"/>
    <p:sldId id="275" r:id="rId9"/>
    <p:sldId id="278" r:id="rId10"/>
    <p:sldId id="260" r:id="rId11"/>
    <p:sldId id="274" r:id="rId12"/>
    <p:sldId id="283" r:id="rId13"/>
    <p:sldId id="281" r:id="rId14"/>
    <p:sldId id="282" r:id="rId15"/>
    <p:sldId id="280" r:id="rId16"/>
    <p:sldId id="284" r:id="rId17"/>
    <p:sldId id="276" r:id="rId18"/>
    <p:sldId id="287" r:id="rId19"/>
    <p:sldId id="286" r:id="rId20"/>
    <p:sldId id="285" r:id="rId21"/>
    <p:sldId id="277" r:id="rId22"/>
    <p:sldId id="27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77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outlineViewPr>
    <p:cViewPr>
      <p:scale>
        <a:sx n="33" d="100"/>
        <a:sy n="33" d="100"/>
      </p:scale>
      <p:origin x="0" y="-2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A21D7-F912-4024-BDD6-D7664B8B5A5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7C452-E742-4DB5-B69A-F5EF67218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81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047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7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6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58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3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9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0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4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6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5AFBA7-1C32-4BDF-A089-9E28B92410C6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B8575ED-855D-4400-9B1C-5D99C80EBF4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653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hqiu@ps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D93EE7-4704-4037-CC49-269DF7B14B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/>
              <a:t>Math 035 General View of Mathematics</a:t>
            </a:r>
            <a:endParaRPr lang="zh-CN" altLang="en-US" sz="48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649B9D9-9070-26E3-DF05-7BE88B13F587}"/>
              </a:ext>
            </a:extLst>
          </p:cNvPr>
          <p:cNvSpPr txBox="1"/>
          <p:nvPr/>
        </p:nvSpPr>
        <p:spPr>
          <a:xfrm>
            <a:off x="1247775" y="4438650"/>
            <a:ext cx="982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Hongda Qiu</a:t>
            </a:r>
          </a:p>
          <a:p>
            <a:r>
              <a:rPr lang="en-US" dirty="0"/>
              <a:t>Department of Mathematics</a:t>
            </a:r>
          </a:p>
          <a:p>
            <a:r>
              <a:rPr lang="en-US" dirty="0">
                <a:hlinkClick r:id="rId2"/>
              </a:rPr>
              <a:t>hqiu@psu.edu</a:t>
            </a:r>
            <a:endParaRPr lang="en-US" dirty="0"/>
          </a:p>
          <a:p>
            <a:r>
              <a:rPr lang="en-US" dirty="0"/>
              <a:t>402 McAllister</a:t>
            </a:r>
          </a:p>
        </p:txBody>
      </p:sp>
      <p:pic>
        <p:nvPicPr>
          <p:cNvPr id="2050" name="Picture 2" descr="3d shapes">
            <a:extLst>
              <a:ext uri="{FF2B5EF4-FFF2-40B4-BE49-F238E27FC236}">
                <a16:creationId xmlns:a16="http://schemas.microsoft.com/office/drawing/2014/main" id="{41EC38A7-96B3-CF7B-9B16-CED737BCF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5038814"/>
            <a:ext cx="285750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2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800" dirty="0" err="1"/>
              <a:t>Никола́й</a:t>
            </a:r>
            <a:r>
              <a:rPr lang="ru-RU" sz="1800" dirty="0"/>
              <a:t> </a:t>
            </a:r>
            <a:r>
              <a:rPr lang="ru-RU" sz="1800" dirty="0" err="1"/>
              <a:t>Ива́нович</a:t>
            </a:r>
            <a:r>
              <a:rPr lang="ru-RU" sz="1800" dirty="0"/>
              <a:t> </a:t>
            </a:r>
            <a:r>
              <a:rPr lang="ru-RU" sz="1800" dirty="0" err="1"/>
              <a:t>Лобаче́вский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(1792-1856)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Born: Novgorod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Life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Kazan Gymnasium, 1802-1807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Kazan University, 1807-1811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994AD-5854-0A23-6C9F-04A57FA83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730" y="2400300"/>
            <a:ext cx="20955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2EE0F85-568A-75DE-1E1C-D5D16718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65" y="4276752"/>
            <a:ext cx="2830830" cy="159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A4736DB-74BC-EFAC-5933-2DA7E2CDB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2" y="5229225"/>
            <a:ext cx="14287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4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career at Kazan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Lecturer, 1814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Associate Professor, 1816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Professor, 1822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Teacher in several subjects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Supervisor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200" dirty="0"/>
              <a:t>Librarian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Senior Official and Head of Kazan, 1827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D16F9D6-748F-E054-7E73-016D9B92F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8" y="4039130"/>
            <a:ext cx="132494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6C70C3B2-7D5D-7D2E-14CE-2C8A951C1CC1}"/>
              </a:ext>
            </a:extLst>
          </p:cNvPr>
          <p:cNvSpPr txBox="1"/>
          <p:nvPr/>
        </p:nvSpPr>
        <p:spPr>
          <a:xfrm>
            <a:off x="352425" y="5977468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Johann Bartels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D53DD28-5D98-2C78-2704-849C210C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987" y="1859328"/>
            <a:ext cx="24860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BBE96E7-E3B3-2694-BF9E-6684891AAB98}"/>
              </a:ext>
            </a:extLst>
          </p:cNvPr>
          <p:cNvSpPr txBox="1"/>
          <p:nvPr/>
        </p:nvSpPr>
        <p:spPr>
          <a:xfrm>
            <a:off x="4883467" y="3539327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Kazan in early 1800s</a:t>
            </a:r>
          </a:p>
        </p:txBody>
      </p:sp>
    </p:spTree>
    <p:extLst>
      <p:ext uri="{BB962C8B-B14F-4D97-AF65-F5344CB8AC3E}">
        <p14:creationId xmlns:p14="http://schemas.microsoft.com/office/powerpoint/2010/main" val="385374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Early career at Kazan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Fighting against Cholera pandemic, 1830s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Suspension of senior position, 1846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D53DD28-5D98-2C78-2704-849C210CB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3429000"/>
            <a:ext cx="248602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BBE96E7-E3B3-2694-BF9E-6684891AAB98}"/>
              </a:ext>
            </a:extLst>
          </p:cNvPr>
          <p:cNvSpPr txBox="1"/>
          <p:nvPr/>
        </p:nvSpPr>
        <p:spPr>
          <a:xfrm>
            <a:off x="4978717" y="5108999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Kazan in early 1800s</a:t>
            </a:r>
          </a:p>
        </p:txBody>
      </p:sp>
    </p:spTree>
    <p:extLst>
      <p:ext uri="{BB962C8B-B14F-4D97-AF65-F5344CB8AC3E}">
        <p14:creationId xmlns:p14="http://schemas.microsoft.com/office/powerpoint/2010/main" val="2541138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</a:t>
            </a:r>
            <a:r>
              <a:rPr lang="en-US" sz="1800" dirty="0" err="1"/>
              <a:t>Lobachevskian</a:t>
            </a:r>
            <a:r>
              <a:rPr lang="en-US" sz="1800" dirty="0"/>
              <a:t> geometry (Hyperbolic geometry)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Euler’s five postulates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1st: To draw a straight line from any point to any point[l]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2nd: To produce a finite straight line continuously in a straight 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3rd: To describe a circle with any </a:t>
            </a:r>
            <a:r>
              <a:rPr lang="en-US" sz="1600" dirty="0" err="1"/>
              <a:t>centre</a:t>
            </a:r>
            <a:r>
              <a:rPr lang="en-US" sz="1600" dirty="0"/>
              <a:t> and distance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4th: That all right angles are equal to one another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5th: That, if a straight line falling on two straight lines make the</a:t>
            </a:r>
            <a:br>
              <a:rPr lang="en-US" sz="1600" dirty="0"/>
            </a:br>
            <a:r>
              <a:rPr lang="en-US" sz="1600" dirty="0"/>
              <a:t>interior angles on the same side less than two right angles,</a:t>
            </a:r>
            <a:br>
              <a:rPr lang="en-US" sz="1600" dirty="0"/>
            </a:br>
            <a:r>
              <a:rPr lang="en-US" sz="1600" dirty="0"/>
              <a:t>the two straight lines, if produced indefinitely, meet on that side</a:t>
            </a:r>
            <a:br>
              <a:rPr lang="en-US" sz="1600" dirty="0"/>
            </a:br>
            <a:r>
              <a:rPr lang="en-US" sz="1600" dirty="0"/>
              <a:t>on which are the angles less than the two right angles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Ps: </a:t>
            </a:r>
            <a:r>
              <a:rPr lang="en-US" sz="1600" dirty="0" err="1"/>
              <a:t>anle</a:t>
            </a:r>
            <a:r>
              <a:rPr lang="en-US" sz="1600" dirty="0"/>
              <a:t> 1=angle 5 = angle 3= angle 5= angle 7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三角形- 维基教科书，自由的教学读本">
            <a:extLst>
              <a:ext uri="{FF2B5EF4-FFF2-40B4-BE49-F238E27FC236}">
                <a16:creationId xmlns:a16="http://schemas.microsoft.com/office/drawing/2014/main" id="{BD779C5A-A140-8410-ADD6-AFC7A60C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4274343"/>
            <a:ext cx="2190750" cy="20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1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</a:t>
            </a:r>
            <a:r>
              <a:rPr lang="en-US" sz="1800" dirty="0" err="1"/>
              <a:t>Lobachevskian</a:t>
            </a:r>
            <a:r>
              <a:rPr lang="en-US" sz="1800" dirty="0"/>
              <a:t> geometry (Hyperbolic geometry)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Historical problem: can we modify the 5-th postulate and still get some conclusion?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Equivalent statements of the 5-th postulate: triangle assumption and right-angle assumption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三角形- 维基教科书，自由的教学读本">
            <a:extLst>
              <a:ext uri="{FF2B5EF4-FFF2-40B4-BE49-F238E27FC236}">
                <a16:creationId xmlns:a16="http://schemas.microsoft.com/office/drawing/2014/main" id="{BD779C5A-A140-8410-ADD6-AFC7A60C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2" y="3636168"/>
            <a:ext cx="2190750" cy="207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7777C2E8-97C8-41EB-0D86-A840EFE95109}"/>
              </a:ext>
            </a:extLst>
          </p:cNvPr>
          <p:cNvSpPr/>
          <p:nvPr/>
        </p:nvSpPr>
        <p:spPr>
          <a:xfrm>
            <a:off x="3333751" y="3813599"/>
            <a:ext cx="1276350" cy="162877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9AEFF65-0B6C-31E4-590E-0F2F5E66667B}"/>
              </a:ext>
            </a:extLst>
          </p:cNvPr>
          <p:cNvSpPr/>
          <p:nvPr/>
        </p:nvSpPr>
        <p:spPr>
          <a:xfrm>
            <a:off x="5219702" y="3813598"/>
            <a:ext cx="1304924" cy="162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1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</a:t>
            </a:r>
            <a:r>
              <a:rPr lang="en-US" sz="1800" dirty="0" err="1"/>
              <a:t>Lobachevskian</a:t>
            </a:r>
            <a:r>
              <a:rPr lang="en-US" sz="1800" dirty="0"/>
              <a:t> geometry (Hyperbolic geometry)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3FA36C2-2D9B-B4FD-47E2-5A9704F13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37" y="3200304"/>
            <a:ext cx="6652837" cy="220999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5FCB864-5277-0F6C-195D-FAA179E974DE}"/>
              </a:ext>
            </a:extLst>
          </p:cNvPr>
          <p:cNvSpPr txBox="1"/>
          <p:nvPr/>
        </p:nvSpPr>
        <p:spPr>
          <a:xfrm>
            <a:off x="1181473" y="5410296"/>
            <a:ext cx="544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Axiom of Hyperbolic geometry: “Parallels are not unique through a point different from a certain line.”</a:t>
            </a:r>
          </a:p>
        </p:txBody>
      </p:sp>
    </p:spTree>
    <p:extLst>
      <p:ext uri="{BB962C8B-B14F-4D97-AF65-F5344CB8AC3E}">
        <p14:creationId xmlns:p14="http://schemas.microsoft.com/office/powerpoint/2010/main" val="482641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</a:t>
            </a:r>
            <a:r>
              <a:rPr lang="en-US" sz="1800" dirty="0" err="1"/>
              <a:t>Lobachevskian</a:t>
            </a:r>
            <a:r>
              <a:rPr lang="en-US" sz="1800" dirty="0"/>
              <a:t> geometry (Hyperbolic geometry)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95FCB864-5277-0F6C-195D-FAA179E974DE}"/>
              </a:ext>
            </a:extLst>
          </p:cNvPr>
          <p:cNvSpPr txBox="1"/>
          <p:nvPr/>
        </p:nvSpPr>
        <p:spPr>
          <a:xfrm>
            <a:off x="1097279" y="5792802"/>
            <a:ext cx="54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 example of hyperbolic object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9BF1CB-B9FE-1849-89B5-F666F5B68D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00" y="2320167"/>
            <a:ext cx="4389500" cy="28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92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</a:t>
            </a:r>
            <a:r>
              <a:rPr lang="en-US" sz="1800" dirty="0" err="1"/>
              <a:t>Lobachevskian</a:t>
            </a:r>
            <a:r>
              <a:rPr lang="en-US" sz="1800" dirty="0"/>
              <a:t> geometry (Hyperbolic geometry)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publication of “A Concise Outline of the Foundations of Geometry”, 1829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0165DA92-912A-E9E6-9715-A97E584DE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78" y="3656887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BBFE40-60A7-6D17-789D-7BAA2CB2B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9127" y="3138804"/>
            <a:ext cx="4176099" cy="234447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AE9EA5-0F63-98BB-FD18-60F76B845C73}"/>
              </a:ext>
            </a:extLst>
          </p:cNvPr>
          <p:cNvSpPr txBox="1"/>
          <p:nvPr/>
        </p:nvSpPr>
        <p:spPr>
          <a:xfrm>
            <a:off x="1097279" y="5792802"/>
            <a:ext cx="54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examples of hyperbolic object</a:t>
            </a:r>
          </a:p>
        </p:txBody>
      </p:sp>
    </p:spTree>
    <p:extLst>
      <p:ext uri="{BB962C8B-B14F-4D97-AF65-F5344CB8AC3E}">
        <p14:creationId xmlns:p14="http://schemas.microsoft.com/office/powerpoint/2010/main" val="73831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</a:t>
            </a:r>
            <a:r>
              <a:rPr lang="en-US" sz="1800" dirty="0" err="1"/>
              <a:t>Lobachevskian</a:t>
            </a:r>
            <a:r>
              <a:rPr lang="en-US" sz="1800" dirty="0"/>
              <a:t> geometry (Hyperbolic geometry)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Key phenomena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Parallels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FCBF2F00-5D6B-B898-8145-3BE98995D013}"/>
              </a:ext>
            </a:extLst>
          </p:cNvPr>
          <p:cNvGrpSpPr/>
          <p:nvPr/>
        </p:nvGrpSpPr>
        <p:grpSpPr>
          <a:xfrm>
            <a:off x="1996438" y="3076575"/>
            <a:ext cx="4333876" cy="2430465"/>
            <a:chOff x="1209674" y="3219450"/>
            <a:chExt cx="4333876" cy="2430465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33E0B4D-CDAA-CA7B-59BC-85EEAED2A128}"/>
                </a:ext>
              </a:extLst>
            </p:cNvPr>
            <p:cNvSpPr/>
            <p:nvPr/>
          </p:nvSpPr>
          <p:spPr>
            <a:xfrm>
              <a:off x="1209675" y="3219450"/>
              <a:ext cx="4333875" cy="838995"/>
            </a:xfrm>
            <a:custGeom>
              <a:avLst/>
              <a:gdLst>
                <a:gd name="connsiteX0" fmla="*/ 0 w 4333875"/>
                <a:gd name="connsiteY0" fmla="*/ 19050 h 838995"/>
                <a:gd name="connsiteX1" fmla="*/ 104775 w 4333875"/>
                <a:gd name="connsiteY1" fmla="*/ 114300 h 838995"/>
                <a:gd name="connsiteX2" fmla="*/ 161925 w 4333875"/>
                <a:gd name="connsiteY2" fmla="*/ 152400 h 838995"/>
                <a:gd name="connsiteX3" fmla="*/ 1943100 w 4333875"/>
                <a:gd name="connsiteY3" fmla="*/ 838200 h 838995"/>
                <a:gd name="connsiteX4" fmla="*/ 4333875 w 4333875"/>
                <a:gd name="connsiteY4" fmla="*/ 0 h 8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3875" h="838995">
                  <a:moveTo>
                    <a:pt x="0" y="19050"/>
                  </a:moveTo>
                  <a:cubicBezTo>
                    <a:pt x="38894" y="55562"/>
                    <a:pt x="77788" y="92075"/>
                    <a:pt x="104775" y="114300"/>
                  </a:cubicBezTo>
                  <a:cubicBezTo>
                    <a:pt x="131762" y="136525"/>
                    <a:pt x="161925" y="152400"/>
                    <a:pt x="161925" y="152400"/>
                  </a:cubicBezTo>
                  <a:cubicBezTo>
                    <a:pt x="468312" y="273050"/>
                    <a:pt x="1247775" y="863600"/>
                    <a:pt x="1943100" y="838200"/>
                  </a:cubicBezTo>
                  <a:cubicBezTo>
                    <a:pt x="2638425" y="812800"/>
                    <a:pt x="3486150" y="406400"/>
                    <a:pt x="433387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374DF87C-5938-E219-DAA7-2C274260669F}"/>
                </a:ext>
              </a:extLst>
            </p:cNvPr>
            <p:cNvSpPr/>
            <p:nvPr/>
          </p:nvSpPr>
          <p:spPr>
            <a:xfrm flipV="1">
              <a:off x="1209674" y="4810920"/>
              <a:ext cx="4333875" cy="838995"/>
            </a:xfrm>
            <a:custGeom>
              <a:avLst/>
              <a:gdLst>
                <a:gd name="connsiteX0" fmla="*/ 0 w 4333875"/>
                <a:gd name="connsiteY0" fmla="*/ 19050 h 838995"/>
                <a:gd name="connsiteX1" fmla="*/ 104775 w 4333875"/>
                <a:gd name="connsiteY1" fmla="*/ 114300 h 838995"/>
                <a:gd name="connsiteX2" fmla="*/ 161925 w 4333875"/>
                <a:gd name="connsiteY2" fmla="*/ 152400 h 838995"/>
                <a:gd name="connsiteX3" fmla="*/ 1943100 w 4333875"/>
                <a:gd name="connsiteY3" fmla="*/ 838200 h 838995"/>
                <a:gd name="connsiteX4" fmla="*/ 4333875 w 4333875"/>
                <a:gd name="connsiteY4" fmla="*/ 0 h 838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33875" h="838995">
                  <a:moveTo>
                    <a:pt x="0" y="19050"/>
                  </a:moveTo>
                  <a:cubicBezTo>
                    <a:pt x="38894" y="55562"/>
                    <a:pt x="77788" y="92075"/>
                    <a:pt x="104775" y="114300"/>
                  </a:cubicBezTo>
                  <a:cubicBezTo>
                    <a:pt x="131762" y="136525"/>
                    <a:pt x="161925" y="152400"/>
                    <a:pt x="161925" y="152400"/>
                  </a:cubicBezTo>
                  <a:cubicBezTo>
                    <a:pt x="468312" y="273050"/>
                    <a:pt x="1247775" y="863600"/>
                    <a:pt x="1943100" y="838200"/>
                  </a:cubicBezTo>
                  <a:cubicBezTo>
                    <a:pt x="2638425" y="812800"/>
                    <a:pt x="3486150" y="406400"/>
                    <a:pt x="4333875" y="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4406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</a:t>
            </a:r>
            <a:r>
              <a:rPr lang="en-US" sz="1800" dirty="0" err="1"/>
              <a:t>Lobachevskian</a:t>
            </a:r>
            <a:r>
              <a:rPr lang="en-US" sz="1800" dirty="0"/>
              <a:t> geometry (Hyperbolic geometry)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Key phenomena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“Thinner” shapes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1A87423A-3282-2C54-711E-D0E5D2309C08}"/>
              </a:ext>
            </a:extLst>
          </p:cNvPr>
          <p:cNvSpPr/>
          <p:nvPr/>
        </p:nvSpPr>
        <p:spPr>
          <a:xfrm>
            <a:off x="868362" y="2832524"/>
            <a:ext cx="1276350" cy="162877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箭头: 右 6">
            <a:extLst>
              <a:ext uri="{FF2B5EF4-FFF2-40B4-BE49-F238E27FC236}">
                <a16:creationId xmlns:a16="http://schemas.microsoft.com/office/drawing/2014/main" id="{D6352A56-3D4B-2D53-3B63-0FA6834EB4FA}"/>
              </a:ext>
            </a:extLst>
          </p:cNvPr>
          <p:cNvSpPr/>
          <p:nvPr/>
        </p:nvSpPr>
        <p:spPr>
          <a:xfrm>
            <a:off x="2628900" y="3238500"/>
            <a:ext cx="1704975" cy="7810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3A3AB541-6F88-4076-749B-F9D7661B051D}"/>
              </a:ext>
            </a:extLst>
          </p:cNvPr>
          <p:cNvGrpSpPr/>
          <p:nvPr/>
        </p:nvGrpSpPr>
        <p:grpSpPr>
          <a:xfrm>
            <a:off x="5029200" y="2828925"/>
            <a:ext cx="1276350" cy="1666875"/>
            <a:chOff x="5029200" y="2828925"/>
            <a:chExt cx="1276350" cy="1666875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17191D5B-139E-EE71-AF82-FD32D0560DFF}"/>
                </a:ext>
              </a:extLst>
            </p:cNvPr>
            <p:cNvSpPr/>
            <p:nvPr/>
          </p:nvSpPr>
          <p:spPr>
            <a:xfrm>
              <a:off x="5048250" y="2828925"/>
              <a:ext cx="600075" cy="1647825"/>
            </a:xfrm>
            <a:custGeom>
              <a:avLst/>
              <a:gdLst>
                <a:gd name="connsiteX0" fmla="*/ 600075 w 600075"/>
                <a:gd name="connsiteY0" fmla="*/ 0 h 1647825"/>
                <a:gd name="connsiteX1" fmla="*/ 447675 w 600075"/>
                <a:gd name="connsiteY1" fmla="*/ 962025 h 1647825"/>
                <a:gd name="connsiteX2" fmla="*/ 0 w 600075"/>
                <a:gd name="connsiteY2" fmla="*/ 1647825 h 16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075" h="1647825">
                  <a:moveTo>
                    <a:pt x="600075" y="0"/>
                  </a:moveTo>
                  <a:cubicBezTo>
                    <a:pt x="573881" y="343694"/>
                    <a:pt x="547687" y="687388"/>
                    <a:pt x="447675" y="962025"/>
                  </a:cubicBezTo>
                  <a:cubicBezTo>
                    <a:pt x="347662" y="1236663"/>
                    <a:pt x="173831" y="1442244"/>
                    <a:pt x="0" y="164782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67409CA8-516C-82AD-0019-CDABCE16ABA2}"/>
                </a:ext>
              </a:extLst>
            </p:cNvPr>
            <p:cNvSpPr/>
            <p:nvPr/>
          </p:nvSpPr>
          <p:spPr>
            <a:xfrm>
              <a:off x="5029200" y="4209822"/>
              <a:ext cx="1276350" cy="285978"/>
            </a:xfrm>
            <a:custGeom>
              <a:avLst/>
              <a:gdLst>
                <a:gd name="connsiteX0" fmla="*/ 0 w 1276350"/>
                <a:gd name="connsiteY0" fmla="*/ 285978 h 285978"/>
                <a:gd name="connsiteX1" fmla="*/ 628650 w 1276350"/>
                <a:gd name="connsiteY1" fmla="*/ 228 h 285978"/>
                <a:gd name="connsiteX2" fmla="*/ 1276350 w 1276350"/>
                <a:gd name="connsiteY2" fmla="*/ 247878 h 285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76350" h="285978">
                  <a:moveTo>
                    <a:pt x="0" y="285978"/>
                  </a:moveTo>
                  <a:cubicBezTo>
                    <a:pt x="207962" y="146278"/>
                    <a:pt x="415925" y="6578"/>
                    <a:pt x="628650" y="228"/>
                  </a:cubicBezTo>
                  <a:cubicBezTo>
                    <a:pt x="841375" y="-6122"/>
                    <a:pt x="1058862" y="120878"/>
                    <a:pt x="1276350" y="247878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02411C9-932D-B534-61CC-D0F1244AB48B}"/>
                </a:ext>
              </a:extLst>
            </p:cNvPr>
            <p:cNvSpPr/>
            <p:nvPr/>
          </p:nvSpPr>
          <p:spPr>
            <a:xfrm>
              <a:off x="5667375" y="2867025"/>
              <a:ext cx="638175" cy="1590675"/>
            </a:xfrm>
            <a:custGeom>
              <a:avLst/>
              <a:gdLst>
                <a:gd name="connsiteX0" fmla="*/ 0 w 638175"/>
                <a:gd name="connsiteY0" fmla="*/ 0 h 1590675"/>
                <a:gd name="connsiteX1" fmla="*/ 161925 w 638175"/>
                <a:gd name="connsiteY1" fmla="*/ 1066800 h 1590675"/>
                <a:gd name="connsiteX2" fmla="*/ 638175 w 638175"/>
                <a:gd name="connsiteY2" fmla="*/ 1590675 h 1590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8175" h="1590675">
                  <a:moveTo>
                    <a:pt x="0" y="0"/>
                  </a:moveTo>
                  <a:cubicBezTo>
                    <a:pt x="27781" y="400844"/>
                    <a:pt x="55563" y="801688"/>
                    <a:pt x="161925" y="1066800"/>
                  </a:cubicBezTo>
                  <a:cubicBezTo>
                    <a:pt x="268288" y="1331913"/>
                    <a:pt x="453231" y="1461294"/>
                    <a:pt x="638175" y="159067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97375831-5766-2795-D0E9-726EE96AD6F4}"/>
              </a:ext>
            </a:extLst>
          </p:cNvPr>
          <p:cNvSpPr/>
          <p:nvPr/>
        </p:nvSpPr>
        <p:spPr>
          <a:xfrm>
            <a:off x="868362" y="4650537"/>
            <a:ext cx="1304924" cy="1628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1C56FD49-6591-F56D-7E29-9D4C9F860ED7}"/>
              </a:ext>
            </a:extLst>
          </p:cNvPr>
          <p:cNvSpPr/>
          <p:nvPr/>
        </p:nvSpPr>
        <p:spPr>
          <a:xfrm>
            <a:off x="2628900" y="4907712"/>
            <a:ext cx="1704975" cy="78105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F968043-3B11-5EDC-ABEA-1EB4379DAB52}"/>
              </a:ext>
            </a:extLst>
          </p:cNvPr>
          <p:cNvGrpSpPr/>
          <p:nvPr/>
        </p:nvGrpSpPr>
        <p:grpSpPr>
          <a:xfrm>
            <a:off x="5029200" y="4600575"/>
            <a:ext cx="1314451" cy="1704975"/>
            <a:chOff x="5029200" y="4600575"/>
            <a:chExt cx="1314451" cy="1704975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5C6BC96-37B8-C1B2-C033-CBA3F025A2CC}"/>
                </a:ext>
              </a:extLst>
            </p:cNvPr>
            <p:cNvSpPr/>
            <p:nvPr/>
          </p:nvSpPr>
          <p:spPr>
            <a:xfrm>
              <a:off x="5029200" y="4638675"/>
              <a:ext cx="257431" cy="1628775"/>
            </a:xfrm>
            <a:custGeom>
              <a:avLst/>
              <a:gdLst>
                <a:gd name="connsiteX0" fmla="*/ 0 w 257431"/>
                <a:gd name="connsiteY0" fmla="*/ 0 h 1628775"/>
                <a:gd name="connsiteX1" fmla="*/ 257175 w 257431"/>
                <a:gd name="connsiteY1" fmla="*/ 838200 h 1628775"/>
                <a:gd name="connsiteX2" fmla="*/ 38100 w 257431"/>
                <a:gd name="connsiteY2" fmla="*/ 1628775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431" h="1628775">
                  <a:moveTo>
                    <a:pt x="0" y="0"/>
                  </a:moveTo>
                  <a:cubicBezTo>
                    <a:pt x="125412" y="283369"/>
                    <a:pt x="250825" y="566738"/>
                    <a:pt x="257175" y="838200"/>
                  </a:cubicBezTo>
                  <a:cubicBezTo>
                    <a:pt x="263525" y="1109662"/>
                    <a:pt x="150812" y="1369218"/>
                    <a:pt x="38100" y="162877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AAAB8F95-EFF2-C05D-E91B-10A3C9E81DF0}"/>
                </a:ext>
              </a:extLst>
            </p:cNvPr>
            <p:cNvSpPr/>
            <p:nvPr/>
          </p:nvSpPr>
          <p:spPr>
            <a:xfrm>
              <a:off x="5029201" y="4600575"/>
              <a:ext cx="1314450" cy="419263"/>
            </a:xfrm>
            <a:custGeom>
              <a:avLst/>
              <a:gdLst>
                <a:gd name="connsiteX0" fmla="*/ 0 w 1266825"/>
                <a:gd name="connsiteY0" fmla="*/ 0 h 390688"/>
                <a:gd name="connsiteX1" fmla="*/ 609600 w 1266825"/>
                <a:gd name="connsiteY1" fmla="*/ 390525 h 390688"/>
                <a:gd name="connsiteX2" fmla="*/ 1266825 w 1266825"/>
                <a:gd name="connsiteY2" fmla="*/ 38100 h 39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6825" h="390688">
                  <a:moveTo>
                    <a:pt x="0" y="0"/>
                  </a:moveTo>
                  <a:cubicBezTo>
                    <a:pt x="199231" y="192087"/>
                    <a:pt x="398463" y="384175"/>
                    <a:pt x="609600" y="390525"/>
                  </a:cubicBezTo>
                  <a:cubicBezTo>
                    <a:pt x="820737" y="396875"/>
                    <a:pt x="1043781" y="217487"/>
                    <a:pt x="1266825" y="3810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5DA6484D-61B5-0B80-BF80-C039B2ADE5CE}"/>
                </a:ext>
              </a:extLst>
            </p:cNvPr>
            <p:cNvSpPr/>
            <p:nvPr/>
          </p:nvSpPr>
          <p:spPr>
            <a:xfrm>
              <a:off x="5057775" y="5934065"/>
              <a:ext cx="1285875" cy="352435"/>
            </a:xfrm>
            <a:custGeom>
              <a:avLst/>
              <a:gdLst>
                <a:gd name="connsiteX0" fmla="*/ 0 w 1285875"/>
                <a:gd name="connsiteY0" fmla="*/ 342910 h 352435"/>
                <a:gd name="connsiteX1" fmla="*/ 647700 w 1285875"/>
                <a:gd name="connsiteY1" fmla="*/ 10 h 352435"/>
                <a:gd name="connsiteX2" fmla="*/ 1285875 w 1285875"/>
                <a:gd name="connsiteY2" fmla="*/ 352435 h 352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85875" h="352435">
                  <a:moveTo>
                    <a:pt x="0" y="342910"/>
                  </a:moveTo>
                  <a:cubicBezTo>
                    <a:pt x="216694" y="170666"/>
                    <a:pt x="433388" y="-1577"/>
                    <a:pt x="647700" y="10"/>
                  </a:cubicBezTo>
                  <a:cubicBezTo>
                    <a:pt x="862012" y="1597"/>
                    <a:pt x="1073943" y="177016"/>
                    <a:pt x="1285875" y="352435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4CCD7027-EF04-8FEC-0408-B981CB1903A2}"/>
                </a:ext>
              </a:extLst>
            </p:cNvPr>
            <p:cNvSpPr/>
            <p:nvPr/>
          </p:nvSpPr>
          <p:spPr>
            <a:xfrm>
              <a:off x="5857868" y="4667250"/>
              <a:ext cx="485782" cy="1638300"/>
            </a:xfrm>
            <a:custGeom>
              <a:avLst/>
              <a:gdLst>
                <a:gd name="connsiteX0" fmla="*/ 485782 w 485782"/>
                <a:gd name="connsiteY0" fmla="*/ 0 h 1638300"/>
                <a:gd name="connsiteX1" fmla="*/ 7 w 485782"/>
                <a:gd name="connsiteY1" fmla="*/ 781050 h 1638300"/>
                <a:gd name="connsiteX2" fmla="*/ 476257 w 485782"/>
                <a:gd name="connsiteY2" fmla="*/ 1638300 h 1638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5782" h="1638300">
                  <a:moveTo>
                    <a:pt x="485782" y="0"/>
                  </a:moveTo>
                  <a:cubicBezTo>
                    <a:pt x="243688" y="254000"/>
                    <a:pt x="1594" y="508000"/>
                    <a:pt x="7" y="781050"/>
                  </a:cubicBezTo>
                  <a:cubicBezTo>
                    <a:pt x="-1580" y="1054100"/>
                    <a:pt x="237338" y="1346200"/>
                    <a:pt x="476257" y="1638300"/>
                  </a:cubicBezTo>
                </a:path>
              </a:pathLst>
            </a:cu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9898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German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86549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Some further notes on German Mathematics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Equality of Education—the social impact of development of mathematics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custom started by Klein—”Youth first”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disruption by War I and War II</a:t>
            </a:r>
          </a:p>
        </p:txBody>
      </p:sp>
    </p:spTree>
    <p:extLst>
      <p:ext uri="{BB962C8B-B14F-4D97-AF65-F5344CB8AC3E}">
        <p14:creationId xmlns:p14="http://schemas.microsoft.com/office/powerpoint/2010/main" val="1249448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idea of </a:t>
            </a:r>
            <a:r>
              <a:rPr lang="en-US" sz="1800" dirty="0" err="1"/>
              <a:t>Lobachevskian</a:t>
            </a:r>
            <a:r>
              <a:rPr lang="en-US" sz="1800" dirty="0"/>
              <a:t> geometry (Hyperbolic geometry)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Demonstration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 saddle surface: https://www.thingiverse.com/thing:717476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The Poincare disc: https://www.geogebra.org/m/tHvDKWdC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A1AE9EA5-0F63-98BB-FD18-60F76B845C73}"/>
              </a:ext>
            </a:extLst>
          </p:cNvPr>
          <p:cNvSpPr txBox="1"/>
          <p:nvPr/>
        </p:nvSpPr>
        <p:spPr>
          <a:xfrm>
            <a:off x="1097279" y="5792802"/>
            <a:ext cx="5443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More examples of hyperbolic object</a:t>
            </a:r>
          </a:p>
        </p:txBody>
      </p:sp>
    </p:spTree>
    <p:extLst>
      <p:ext uri="{BB962C8B-B14F-4D97-AF65-F5344CB8AC3E}">
        <p14:creationId xmlns:p14="http://schemas.microsoft.com/office/powerpoint/2010/main" val="204681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Art, nature and </a:t>
            </a:r>
            <a:r>
              <a:rPr lang="en-US" sz="1800" dirty="0" err="1"/>
              <a:t>Lobachevskian</a:t>
            </a:r>
            <a:r>
              <a:rPr lang="en-US" sz="1800" dirty="0"/>
              <a:t> geometry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Tiling: https://www.malinc.se/m/ImageTiling.php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DD96720A-A7E5-A864-D931-D02A8989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7" y="280966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9F59B4D9-AFF0-4E20-B5BA-B8DFDBCE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071600"/>
            <a:ext cx="20955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92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Impact, 1840-present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60910700-EEB0-8EBD-4419-3720FE1DE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33" y="2871777"/>
            <a:ext cx="1887074" cy="248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1ADD55DD-BB00-7EF4-762F-E8B018E88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45" y="3528275"/>
            <a:ext cx="1759376" cy="173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37A209-B7B6-85A7-1056-F713F76C5F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7538" y="3247839"/>
            <a:ext cx="3156924" cy="173538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FFC8AB9-ACE3-E8B1-2E43-413E81BC296B}"/>
              </a:ext>
            </a:extLst>
          </p:cNvPr>
          <p:cNvSpPr txBox="1"/>
          <p:nvPr/>
        </p:nvSpPr>
        <p:spPr>
          <a:xfrm>
            <a:off x="4852987" y="5078994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Today’s Kazan</a:t>
            </a:r>
          </a:p>
        </p:txBody>
      </p:sp>
    </p:spTree>
    <p:extLst>
      <p:ext uri="{BB962C8B-B14F-4D97-AF65-F5344CB8AC3E}">
        <p14:creationId xmlns:p14="http://schemas.microsoft.com/office/powerpoint/2010/main" val="383473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German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804672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Some other important figures in German Mathematics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“</a:t>
            </a:r>
            <a:r>
              <a:rPr lang="en-US" dirty="0" err="1"/>
              <a:t>Jacobis</a:t>
            </a:r>
            <a:r>
              <a:rPr lang="en-US" dirty="0"/>
              <a:t>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Hilbert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Minkovski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Weyl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6A315B0-B60E-D2CB-0B44-C736D14CF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2895600"/>
            <a:ext cx="2095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C77394-703E-9DFF-401B-7448A4C95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0" y="2447925"/>
            <a:ext cx="28575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4757E4F-0F95-6955-E210-5C22C3802B34}"/>
              </a:ext>
            </a:extLst>
          </p:cNvPr>
          <p:cNvSpPr txBox="1"/>
          <p:nvPr/>
        </p:nvSpPr>
        <p:spPr>
          <a:xfrm>
            <a:off x="6943725" y="5724525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Leibniz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2D08FA9-AF9A-87FC-AC97-981BB9220CED}"/>
              </a:ext>
            </a:extLst>
          </p:cNvPr>
          <p:cNvSpPr txBox="1"/>
          <p:nvPr/>
        </p:nvSpPr>
        <p:spPr>
          <a:xfrm>
            <a:off x="9580245" y="5724525"/>
            <a:ext cx="1514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Carl Jacobi</a:t>
            </a:r>
          </a:p>
        </p:txBody>
      </p:sp>
    </p:spTree>
    <p:extLst>
      <p:ext uri="{BB962C8B-B14F-4D97-AF65-F5344CB8AC3E}">
        <p14:creationId xmlns:p14="http://schemas.microsoft.com/office/powerpoint/2010/main" val="3118135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Russian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86549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origin of the Russian nation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great expansion of Mongolians and the origin of Principality of Moscow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expansion of Moscow ad the foundation of the Tsardom of Russia, 1547-1721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D5F9A30-D154-0763-75AC-9B2D3165A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3857414"/>
            <a:ext cx="11906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1390年至1530年间的领土变化">
            <a:extLst>
              <a:ext uri="{FF2B5EF4-FFF2-40B4-BE49-F238E27FC236}">
                <a16:creationId xmlns:a16="http://schemas.microsoft.com/office/drawing/2014/main" id="{BA0CCCAC-3CF5-F47F-8BF1-E4FBBF53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1893148"/>
            <a:ext cx="4276725" cy="412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773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Russian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86549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Russian Empire, 1721-1914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reform by Peter the Great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Time before Peter the Great</a:t>
            </a:r>
          </a:p>
        </p:txBody>
      </p:sp>
      <p:pic>
        <p:nvPicPr>
          <p:cNvPr id="3074" name="Picture 2" descr="Coat of arms (1883–1917) of Imperial Russia">
            <a:extLst>
              <a:ext uri="{FF2B5EF4-FFF2-40B4-BE49-F238E27FC236}">
                <a16:creationId xmlns:a16="http://schemas.microsoft.com/office/drawing/2014/main" id="{04EFF753-0770-E274-4459-2FD22A4B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4614863"/>
            <a:ext cx="8096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p of the Russian Empire in 1914 | NZHistory, New Zealand ...">
            <a:extLst>
              <a:ext uri="{FF2B5EF4-FFF2-40B4-BE49-F238E27FC236}">
                <a16:creationId xmlns:a16="http://schemas.microsoft.com/office/drawing/2014/main" id="{3452FDCB-2C9F-E702-7136-2CA05132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386" y="1840972"/>
            <a:ext cx="4171155" cy="44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865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Russian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86549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reform by Peter the Great (Peter I), 1721-1725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Time before Peter the Great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Grand Embassy of Peter I, 1697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reform of Russian Empire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The foundation of modern Russian academic community</a:t>
            </a:r>
          </a:p>
        </p:txBody>
      </p:sp>
      <p:pic>
        <p:nvPicPr>
          <p:cNvPr id="3074" name="Picture 2" descr="Coat of arms (1883–1917) of Imperial Russia">
            <a:extLst>
              <a:ext uri="{FF2B5EF4-FFF2-40B4-BE49-F238E27FC236}">
                <a16:creationId xmlns:a16="http://schemas.microsoft.com/office/drawing/2014/main" id="{04EFF753-0770-E274-4459-2FD22A4B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4614863"/>
            <a:ext cx="8096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E1F03172-022B-89D9-8C84-D0E6A32D7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1890712"/>
            <a:ext cx="3355658" cy="436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272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E810E-D272-7E1A-727E-05D2DA61D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Russian Mathematics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F58F0F-B022-AC93-CA35-7EDBD9E3A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5865495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Period of Katherine the Great and the development of Russian academics, 1762-1796</a:t>
            </a:r>
          </a:p>
        </p:txBody>
      </p:sp>
      <p:pic>
        <p:nvPicPr>
          <p:cNvPr id="3074" name="Picture 2" descr="Coat of arms (1883–1917) of Imperial Russia">
            <a:extLst>
              <a:ext uri="{FF2B5EF4-FFF2-40B4-BE49-F238E27FC236}">
                <a16:creationId xmlns:a16="http://schemas.microsoft.com/office/drawing/2014/main" id="{04EFF753-0770-E274-4459-2FD22A4B8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3" y="2876339"/>
            <a:ext cx="809625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atherine the Great | Biography, Facts, Children ...">
            <a:extLst>
              <a:ext uri="{FF2B5EF4-FFF2-40B4-BE49-F238E27FC236}">
                <a16:creationId xmlns:a16="http://schemas.microsoft.com/office/drawing/2014/main" id="{9117355F-CBDB-3FD2-881D-D0EDEDC3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420" y="1928932"/>
            <a:ext cx="3497263" cy="42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>
            <a:extLst>
              <a:ext uri="{FF2B5EF4-FFF2-40B4-BE49-F238E27FC236}">
                <a16:creationId xmlns:a16="http://schemas.microsoft.com/office/drawing/2014/main" id="{31514796-6A36-FFA4-7C3A-C541FB73C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89" y="2928174"/>
            <a:ext cx="4377561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98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1800" dirty="0" err="1"/>
              <a:t>Никола́й</a:t>
            </a:r>
            <a:r>
              <a:rPr lang="ru-RU" sz="1800" dirty="0"/>
              <a:t> </a:t>
            </a:r>
            <a:r>
              <a:rPr lang="ru-RU" sz="1800" dirty="0" err="1"/>
              <a:t>Ива́нович</a:t>
            </a:r>
            <a:r>
              <a:rPr lang="ru-RU" sz="1800" dirty="0"/>
              <a:t> </a:t>
            </a:r>
            <a:r>
              <a:rPr lang="ru-RU" sz="1800" dirty="0" err="1"/>
              <a:t>Лобаче́вский</a:t>
            </a:r>
            <a:endParaRPr lang="en-US" sz="18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An appetizer: The Song “Lobachevsky”, 1953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https://www.youtube.com/watch?v=_zZ8L6TOreE</a:t>
            </a:r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07C581-F7E8-3289-B539-60B6635D1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35" y="3158726"/>
            <a:ext cx="2714481" cy="271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72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45A5F4-F79A-1862-C634-3D653341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Nikolai Lobachevsky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F1FC7F0-CB72-BCDD-2282-22D3E741DB6D}"/>
              </a:ext>
            </a:extLst>
          </p:cNvPr>
          <p:cNvSpPr txBox="1">
            <a:spLocks/>
          </p:cNvSpPr>
          <p:nvPr/>
        </p:nvSpPr>
        <p:spPr>
          <a:xfrm>
            <a:off x="1097279" y="1845734"/>
            <a:ext cx="6132195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The Song “Lobachevsky”, 1953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https://www.youtube.com/watch?v=_zZ8L6TOreE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Life (1792-1856)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/>
              <a:t>Born: Novgorod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 descr="Credit: Universal History Archive/Universal Images Group via Getty Images/Universal History Archive">
            <a:extLst>
              <a:ext uri="{FF2B5EF4-FFF2-40B4-BE49-F238E27FC236}">
                <a16:creationId xmlns:a16="http://schemas.microsoft.com/office/drawing/2014/main" id="{70E0AB69-226C-D953-8AD4-CA5B2C148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1859328"/>
            <a:ext cx="2846388" cy="441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87807"/>
      </p:ext>
    </p:extLst>
  </p:cSld>
  <p:clrMapOvr>
    <a:masterClrMapping/>
  </p:clrMapOvr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3135</TotalTime>
  <Words>683</Words>
  <Application>Microsoft Office PowerPoint</Application>
  <PresentationFormat>宽屏</PresentationFormat>
  <Paragraphs>112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Calibri</vt:lpstr>
      <vt:lpstr>Calibri Light</vt:lpstr>
      <vt:lpstr>Wingdings</vt:lpstr>
      <vt:lpstr>回顾</vt:lpstr>
      <vt:lpstr>Math 035 General View of Mathematics</vt:lpstr>
      <vt:lpstr>Introduction to German Mathematics</vt:lpstr>
      <vt:lpstr>Introduction to German Mathematics</vt:lpstr>
      <vt:lpstr>Introduction to Russian Mathematics</vt:lpstr>
      <vt:lpstr>Introduction to Russian Mathematics</vt:lpstr>
      <vt:lpstr>Introduction to Russian Mathematics</vt:lpstr>
      <vt:lpstr>Introduction to Russian Mathematics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  <vt:lpstr>Nikolai Lobachevsky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035 General View of Mathematics</dc:title>
  <dc:creator>Qiu Hongda</dc:creator>
  <cp:lastModifiedBy>Hongda Qiu</cp:lastModifiedBy>
  <cp:revision>199</cp:revision>
  <dcterms:created xsi:type="dcterms:W3CDTF">2023-08-28T22:36:05Z</dcterms:created>
  <dcterms:modified xsi:type="dcterms:W3CDTF">2023-11-17T17:00:20Z</dcterms:modified>
</cp:coreProperties>
</file>